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handoutMasterIdLst>
    <p:handoutMasterId r:id="rId32"/>
  </p:handoutMasterIdLst>
  <p:sldIdLst>
    <p:sldId id="278" r:id="rId2"/>
    <p:sldId id="258" r:id="rId3"/>
    <p:sldId id="259" r:id="rId4"/>
    <p:sldId id="260" r:id="rId5"/>
    <p:sldId id="261" r:id="rId6"/>
    <p:sldId id="263" r:id="rId7"/>
    <p:sldId id="264" r:id="rId8"/>
    <p:sldId id="265" r:id="rId9"/>
    <p:sldId id="266" r:id="rId10"/>
    <p:sldId id="268" r:id="rId11"/>
    <p:sldId id="271" r:id="rId12"/>
    <p:sldId id="279" r:id="rId13"/>
    <p:sldId id="280" r:id="rId14"/>
    <p:sldId id="281" r:id="rId15"/>
    <p:sldId id="273" r:id="rId16"/>
    <p:sldId id="274" r:id="rId17"/>
    <p:sldId id="277" r:id="rId18"/>
    <p:sldId id="275" r:id="rId19"/>
    <p:sldId id="282" r:id="rId20"/>
    <p:sldId id="276" r:id="rId21"/>
    <p:sldId id="284" r:id="rId22"/>
    <p:sldId id="287" r:id="rId23"/>
    <p:sldId id="288" r:id="rId24"/>
    <p:sldId id="290" r:id="rId25"/>
    <p:sldId id="294" r:id="rId26"/>
    <p:sldId id="295" r:id="rId27"/>
    <p:sldId id="296" r:id="rId28"/>
    <p:sldId id="297" r:id="rId29"/>
    <p:sldId id="298" r:id="rId30"/>
    <p:sldId id="299" r:id="rId31"/>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8274C65-F9BA-4DB0-8A53-B6F9479A8196}" type="datetimeFigureOut">
              <a:rPr lang="hr-HR" smtClean="0"/>
              <a:t>21.9.2016.</a:t>
            </a:fld>
            <a:endParaRPr lang="hr-HR"/>
          </a:p>
        </p:txBody>
      </p:sp>
      <p:sp>
        <p:nvSpPr>
          <p:cNvPr id="4" name="Rezervirano mjesto podnožj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5" name="Rezervirano mjesto broja slajd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CF1D68-0CDD-4641-A027-BAD41ED4B87C}" type="slidenum">
              <a:rPr lang="hr-HR" smtClean="0"/>
              <a:t>‹#›</a:t>
            </a:fld>
            <a:endParaRPr lang="hr-HR"/>
          </a:p>
        </p:txBody>
      </p:sp>
    </p:spTree>
    <p:extLst>
      <p:ext uri="{BB962C8B-B14F-4D97-AF65-F5344CB8AC3E}">
        <p14:creationId xmlns:p14="http://schemas.microsoft.com/office/powerpoint/2010/main" val="127966078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10" name="Pravokutni trokut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Naslov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hr-HR" smtClean="0"/>
              <a:t>Uredite stil naslova matrice</a:t>
            </a:r>
            <a:endParaRPr kumimoji="0" lang="en-US"/>
          </a:p>
        </p:txBody>
      </p:sp>
      <p:sp>
        <p:nvSpPr>
          <p:cNvPr id="17" name="Podnaslov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r-HR" smtClean="0"/>
              <a:t>Uredite stil podnaslova matrice</a:t>
            </a:r>
            <a:endParaRPr kumimoji="0" lang="en-US"/>
          </a:p>
        </p:txBody>
      </p:sp>
      <p:grpSp>
        <p:nvGrpSpPr>
          <p:cNvPr id="2" name="Grupa 1"/>
          <p:cNvGrpSpPr/>
          <p:nvPr/>
        </p:nvGrpSpPr>
        <p:grpSpPr>
          <a:xfrm>
            <a:off x="-3765" y="4953000"/>
            <a:ext cx="9147765" cy="1912088"/>
            <a:chOff x="-3765" y="4832896"/>
            <a:chExt cx="9147765" cy="2032192"/>
          </a:xfrm>
        </p:grpSpPr>
        <p:sp>
          <p:nvSpPr>
            <p:cNvPr id="7" name="Prostoručno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Prostoručno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Prostoručno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avni poveznik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Rezervirano mjesto datuma 29"/>
          <p:cNvSpPr>
            <a:spLocks noGrp="1"/>
          </p:cNvSpPr>
          <p:nvPr>
            <p:ph type="dt" sz="half" idx="10"/>
          </p:nvPr>
        </p:nvSpPr>
        <p:spPr/>
        <p:txBody>
          <a:bodyPr/>
          <a:lstStyle>
            <a:lvl1pPr>
              <a:defRPr>
                <a:solidFill>
                  <a:srgbClr val="FFFFFF"/>
                </a:solidFill>
              </a:defRPr>
            </a:lvl1pPr>
            <a:extLst/>
          </a:lstStyle>
          <a:p>
            <a:fld id="{71377C3D-7BB2-4D23-9D10-616807B37D36}" type="datetimeFigureOut">
              <a:rPr lang="sr-Latn-CS" smtClean="0"/>
              <a:t>21.9.2016</a:t>
            </a:fld>
            <a:endParaRPr lang="hr-HR"/>
          </a:p>
        </p:txBody>
      </p:sp>
      <p:sp>
        <p:nvSpPr>
          <p:cNvPr id="19" name="Rezervirano mjesto podnožja 18"/>
          <p:cNvSpPr>
            <a:spLocks noGrp="1"/>
          </p:cNvSpPr>
          <p:nvPr>
            <p:ph type="ftr" sz="quarter" idx="11"/>
          </p:nvPr>
        </p:nvSpPr>
        <p:spPr/>
        <p:txBody>
          <a:bodyPr/>
          <a:lstStyle>
            <a:lvl1pPr>
              <a:defRPr>
                <a:solidFill>
                  <a:schemeClr val="accent1">
                    <a:tint val="20000"/>
                  </a:schemeClr>
                </a:solidFill>
              </a:defRPr>
            </a:lvl1pPr>
            <a:extLst/>
          </a:lstStyle>
          <a:p>
            <a:endParaRPr lang="hr-HR"/>
          </a:p>
        </p:txBody>
      </p:sp>
      <p:sp>
        <p:nvSpPr>
          <p:cNvPr id="27" name="Rezervirano mjesto broja slajda 26"/>
          <p:cNvSpPr>
            <a:spLocks noGrp="1"/>
          </p:cNvSpPr>
          <p:nvPr>
            <p:ph type="sldNum" sz="quarter" idx="12"/>
          </p:nvPr>
        </p:nvSpPr>
        <p:spPr/>
        <p:txBody>
          <a:bodyPr/>
          <a:lstStyle>
            <a:lvl1pPr>
              <a:defRPr>
                <a:solidFill>
                  <a:srgbClr val="FFFFFF"/>
                </a:solidFill>
              </a:defRPr>
            </a:lvl1pPr>
            <a:extLst/>
          </a:lstStyle>
          <a:p>
            <a:fld id="{63C03A18-1BE2-487D-92D8-585057AF460F}" type="slidenum">
              <a:rPr lang="hr-HR" smtClean="0"/>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Uredite stil naslova matrice</a:t>
            </a:r>
            <a:endParaRPr kumimoji="0" lang="en-US"/>
          </a:p>
        </p:txBody>
      </p:sp>
      <p:sp>
        <p:nvSpPr>
          <p:cNvPr id="3" name="Rezervirano mjesto okomitog teksta 2"/>
          <p:cNvSpPr>
            <a:spLocks noGrp="1"/>
          </p:cNvSpPr>
          <p:nvPr>
            <p:ph type="body" orient="vert" idx="1"/>
          </p:nvPr>
        </p:nvSpPr>
        <p:spPr>
          <a:xfrm>
            <a:off x="457200" y="1481329"/>
            <a:ext cx="8229600" cy="4386071"/>
          </a:xfrm>
        </p:spPr>
        <p:txBody>
          <a:bodyPr vert="eaVert"/>
          <a:lstStyle>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71377C3D-7BB2-4D23-9D10-616807B37D36}" type="datetimeFigureOut">
              <a:rPr lang="sr-Latn-CS" smtClean="0"/>
              <a:t>21.9.2016</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63C03A18-1BE2-487D-92D8-585057AF460F}"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844013" y="274640"/>
            <a:ext cx="1777470" cy="5592761"/>
          </a:xfrm>
        </p:spPr>
        <p:txBody>
          <a:bodyPr vert="eaVert"/>
          <a:lstStyle>
            <a:extLst/>
          </a:lstStyle>
          <a:p>
            <a:r>
              <a:rPr kumimoji="0" lang="hr-HR" smtClean="0"/>
              <a:t>Uredite stil naslova matrice</a:t>
            </a:r>
            <a:endParaRPr kumimoji="0" lang="en-US"/>
          </a:p>
        </p:txBody>
      </p:sp>
      <p:sp>
        <p:nvSpPr>
          <p:cNvPr id="3" name="Rezervirano mjesto okomitog teksta 2"/>
          <p:cNvSpPr>
            <a:spLocks noGrp="1"/>
          </p:cNvSpPr>
          <p:nvPr>
            <p:ph type="body" orient="vert" idx="1"/>
          </p:nvPr>
        </p:nvSpPr>
        <p:spPr>
          <a:xfrm>
            <a:off x="457200" y="274641"/>
            <a:ext cx="6324600" cy="5592760"/>
          </a:xfrm>
        </p:spPr>
        <p:txBody>
          <a:bodyPr vert="eaVert"/>
          <a:lstStyle>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71377C3D-7BB2-4D23-9D10-616807B37D36}" type="datetimeFigureOut">
              <a:rPr lang="sr-Latn-CS" smtClean="0"/>
              <a:t>21.9.2016</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63C03A18-1BE2-487D-92D8-585057AF460F}"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lstStyle>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71377C3D-7BB2-4D23-9D10-616807B37D36}" type="datetimeFigureOut">
              <a:rPr lang="sr-Latn-CS" smtClean="0"/>
              <a:t>21.9.2016</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63C03A18-1BE2-487D-92D8-585057AF460F}" type="slidenum">
              <a:rPr lang="hr-HR" smtClean="0"/>
              <a:t>‹#›</a:t>
            </a:fld>
            <a:endParaRPr lang="hr-HR"/>
          </a:p>
        </p:txBody>
      </p:sp>
      <p:sp>
        <p:nvSpPr>
          <p:cNvPr id="7" name="Naslov 6"/>
          <p:cNvSpPr>
            <a:spLocks noGrp="1"/>
          </p:cNvSpPr>
          <p:nvPr>
            <p:ph type="title"/>
          </p:nvPr>
        </p:nvSpPr>
        <p:spPr/>
        <p:txBody>
          <a:bodyPr rtlCol="0"/>
          <a:lstStyle>
            <a:extLst/>
          </a:lstStyle>
          <a:p>
            <a:r>
              <a:rPr kumimoji="0" lang="hr-HR" smtClean="0"/>
              <a:t>Uredite stil naslova matrice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bg>
      <p:bgRef idx="1002">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hr-HR" smtClean="0"/>
              <a:t>Uredite stil naslova matrice</a:t>
            </a:r>
            <a:endParaRPr kumimoji="0" lang="en-US"/>
          </a:p>
        </p:txBody>
      </p:sp>
      <p:sp>
        <p:nvSpPr>
          <p:cNvPr id="3" name="Rezervirano mjesto teksta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r-HR" smtClean="0"/>
              <a:t>Uredite stilove teksta matrice</a:t>
            </a:r>
          </a:p>
        </p:txBody>
      </p:sp>
      <p:sp>
        <p:nvSpPr>
          <p:cNvPr id="4" name="Rezervirano mjesto datuma 3"/>
          <p:cNvSpPr>
            <a:spLocks noGrp="1"/>
          </p:cNvSpPr>
          <p:nvPr>
            <p:ph type="dt" sz="half" idx="10"/>
          </p:nvPr>
        </p:nvSpPr>
        <p:spPr/>
        <p:txBody>
          <a:bodyPr/>
          <a:lstStyle>
            <a:extLst/>
          </a:lstStyle>
          <a:p>
            <a:fld id="{71377C3D-7BB2-4D23-9D10-616807B37D36}" type="datetimeFigureOut">
              <a:rPr lang="sr-Latn-CS" smtClean="0"/>
              <a:t>21.9.2016</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63C03A18-1BE2-487D-92D8-585057AF460F}" type="slidenum">
              <a:rPr lang="hr-HR" smtClean="0"/>
              <a:t>‹#›</a:t>
            </a:fld>
            <a:endParaRPr lang="hr-HR"/>
          </a:p>
        </p:txBody>
      </p:sp>
      <p:sp>
        <p:nvSpPr>
          <p:cNvPr id="7" name="Š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Š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bg>
      <p:bgRef idx="1002">
        <a:schemeClr val="bg1"/>
      </p:bgRef>
    </p:bg>
    <p:spTree>
      <p:nvGrpSpPr>
        <p:cNvPr id="1" name=""/>
        <p:cNvGrpSpPr/>
        <p:nvPr/>
      </p:nvGrpSpPr>
      <p:grpSpPr>
        <a:xfrm>
          <a:off x="0" y="0"/>
          <a:ext cx="0" cy="0"/>
          <a:chOff x="0" y="0"/>
          <a:chExt cx="0" cy="0"/>
        </a:xfrm>
      </p:grpSpPr>
      <p:sp>
        <p:nvSpPr>
          <p:cNvPr id="3" name="Rezervirano mjesto sadržaja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fld id="{71377C3D-7BB2-4D23-9D10-616807B37D36}" type="datetimeFigureOut">
              <a:rPr lang="sr-Latn-CS" smtClean="0"/>
              <a:t>21.9.2016</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63C03A18-1BE2-487D-92D8-585057AF460F}" type="slidenum">
              <a:rPr lang="hr-HR" smtClean="0"/>
              <a:t>‹#›</a:t>
            </a:fld>
            <a:endParaRPr lang="hr-HR"/>
          </a:p>
        </p:txBody>
      </p:sp>
      <p:sp>
        <p:nvSpPr>
          <p:cNvPr id="8" name="Naslov 7"/>
          <p:cNvSpPr>
            <a:spLocks noGrp="1"/>
          </p:cNvSpPr>
          <p:nvPr>
            <p:ph type="title"/>
          </p:nvPr>
        </p:nvSpPr>
        <p:spPr/>
        <p:txBody>
          <a:bodyPr rtlCol="0"/>
          <a:lstStyle>
            <a:extLst/>
          </a:lstStyle>
          <a:p>
            <a:r>
              <a:rPr kumimoji="0" lang="hr-HR" smtClean="0"/>
              <a:t>Uredite stil naslova matrice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Usporedba">
    <p:bg>
      <p:bgRef idx="1003">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8229600" cy="1143000"/>
          </a:xfrm>
        </p:spPr>
        <p:txBody>
          <a:bodyPr anchor="ctr"/>
          <a:lstStyle>
            <a:lvl1pPr>
              <a:defRPr/>
            </a:lvl1pPr>
            <a:extLst/>
          </a:lstStyle>
          <a:p>
            <a:r>
              <a:rPr kumimoji="0" lang="hr-HR" smtClean="0"/>
              <a:t>Uredite stil naslova matrice</a:t>
            </a:r>
            <a:endParaRPr kumimoji="0" lang="en-US"/>
          </a:p>
        </p:txBody>
      </p:sp>
      <p:sp>
        <p:nvSpPr>
          <p:cNvPr id="3" name="Rezervirano mjesto teksta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Uredite stilove teksta matrice</a:t>
            </a:r>
          </a:p>
        </p:txBody>
      </p:sp>
      <p:sp>
        <p:nvSpPr>
          <p:cNvPr id="4" name="Rezervirano mjesto teksta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Uredite stilove teksta matrice</a:t>
            </a:r>
          </a:p>
        </p:txBody>
      </p:sp>
      <p:sp>
        <p:nvSpPr>
          <p:cNvPr id="5" name="Rezervirano mjesto sadržaja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extLst/>
          </a:lstStyle>
          <a:p>
            <a:fld id="{71377C3D-7BB2-4D23-9D10-616807B37D36}" type="datetimeFigureOut">
              <a:rPr lang="sr-Latn-CS" smtClean="0"/>
              <a:t>21.9.2016</a:t>
            </a:fld>
            <a:endParaRPr lang="hr-HR"/>
          </a:p>
        </p:txBody>
      </p:sp>
      <p:sp>
        <p:nvSpPr>
          <p:cNvPr id="8" name="Rezervirano mjesto podnožja 7"/>
          <p:cNvSpPr>
            <a:spLocks noGrp="1"/>
          </p:cNvSpPr>
          <p:nvPr>
            <p:ph type="ftr" sz="quarter" idx="11"/>
          </p:nvPr>
        </p:nvSpPr>
        <p:spPr/>
        <p:txBody>
          <a:bodyPr/>
          <a:lstStyle>
            <a:extLst/>
          </a:lstStyle>
          <a:p>
            <a:endParaRPr lang="hr-HR"/>
          </a:p>
        </p:txBody>
      </p:sp>
      <p:sp>
        <p:nvSpPr>
          <p:cNvPr id="9" name="Rezervirano mjesto broja slajda 8"/>
          <p:cNvSpPr>
            <a:spLocks noGrp="1"/>
          </p:cNvSpPr>
          <p:nvPr>
            <p:ph type="sldNum" sz="quarter" idx="12"/>
          </p:nvPr>
        </p:nvSpPr>
        <p:spPr/>
        <p:txBody>
          <a:bodyPr/>
          <a:lstStyle>
            <a:extLst/>
          </a:lstStyle>
          <a:p>
            <a:fld id="{63C03A18-1BE2-487D-92D8-585057AF460F}" type="slidenum">
              <a:rPr lang="hr-HR" smtClean="0"/>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bg>
      <p:bgRef idx="1002">
        <a:schemeClr val="bg1"/>
      </p:bgRef>
    </p:bg>
    <p:spTree>
      <p:nvGrpSpPr>
        <p:cNvPr id="1" name=""/>
        <p:cNvGrpSpPr/>
        <p:nvPr/>
      </p:nvGrpSpPr>
      <p:grpSpPr>
        <a:xfrm>
          <a:off x="0" y="0"/>
          <a:ext cx="0" cy="0"/>
          <a:chOff x="0" y="0"/>
          <a:chExt cx="0" cy="0"/>
        </a:xfrm>
      </p:grpSpPr>
      <p:sp>
        <p:nvSpPr>
          <p:cNvPr id="3" name="Rezervirano mjesto datuma 2"/>
          <p:cNvSpPr>
            <a:spLocks noGrp="1"/>
          </p:cNvSpPr>
          <p:nvPr>
            <p:ph type="dt" sz="half" idx="10"/>
          </p:nvPr>
        </p:nvSpPr>
        <p:spPr/>
        <p:txBody>
          <a:bodyPr/>
          <a:lstStyle>
            <a:extLst/>
          </a:lstStyle>
          <a:p>
            <a:fld id="{71377C3D-7BB2-4D23-9D10-616807B37D36}" type="datetimeFigureOut">
              <a:rPr lang="sr-Latn-CS" smtClean="0"/>
              <a:t>21.9.2016</a:t>
            </a:fld>
            <a:endParaRPr lang="hr-HR"/>
          </a:p>
        </p:txBody>
      </p:sp>
      <p:sp>
        <p:nvSpPr>
          <p:cNvPr id="4" name="Rezervirano mjesto podnožja 3"/>
          <p:cNvSpPr>
            <a:spLocks noGrp="1"/>
          </p:cNvSpPr>
          <p:nvPr>
            <p:ph type="ftr" sz="quarter" idx="11"/>
          </p:nvPr>
        </p:nvSpPr>
        <p:spPr/>
        <p:txBody>
          <a:bodyPr/>
          <a:lstStyle>
            <a:extLst/>
          </a:lstStyle>
          <a:p>
            <a:endParaRPr lang="hr-HR"/>
          </a:p>
        </p:txBody>
      </p:sp>
      <p:sp>
        <p:nvSpPr>
          <p:cNvPr id="5" name="Rezervirano mjesto broja slajda 4"/>
          <p:cNvSpPr>
            <a:spLocks noGrp="1"/>
          </p:cNvSpPr>
          <p:nvPr>
            <p:ph type="sldNum" sz="quarter" idx="12"/>
          </p:nvPr>
        </p:nvSpPr>
        <p:spPr/>
        <p:txBody>
          <a:bodyPr/>
          <a:lstStyle>
            <a:extLst/>
          </a:lstStyle>
          <a:p>
            <a:fld id="{63C03A18-1BE2-487D-92D8-585057AF460F}" type="slidenum">
              <a:rPr lang="hr-HR" smtClean="0"/>
              <a:t>‹#›</a:t>
            </a:fld>
            <a:endParaRPr lang="hr-HR"/>
          </a:p>
        </p:txBody>
      </p:sp>
      <p:sp>
        <p:nvSpPr>
          <p:cNvPr id="6" name="Naslov 5"/>
          <p:cNvSpPr>
            <a:spLocks noGrp="1"/>
          </p:cNvSpPr>
          <p:nvPr>
            <p:ph type="title"/>
          </p:nvPr>
        </p:nvSpPr>
        <p:spPr/>
        <p:txBody>
          <a:bodyPr rtlCol="0"/>
          <a:lstStyle>
            <a:extLst/>
          </a:lstStyle>
          <a:p>
            <a:r>
              <a:rPr kumimoji="0" lang="hr-HR" smtClean="0"/>
              <a:t>Uredite stil naslova matrice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extLst/>
          </a:lstStyle>
          <a:p>
            <a:fld id="{71377C3D-7BB2-4D23-9D10-616807B37D36}" type="datetimeFigureOut">
              <a:rPr lang="sr-Latn-CS" smtClean="0"/>
              <a:t>21.9.2016</a:t>
            </a:fld>
            <a:endParaRPr lang="hr-HR"/>
          </a:p>
        </p:txBody>
      </p:sp>
      <p:sp>
        <p:nvSpPr>
          <p:cNvPr id="3" name="Rezervirano mjesto podnožja 2"/>
          <p:cNvSpPr>
            <a:spLocks noGrp="1"/>
          </p:cNvSpPr>
          <p:nvPr>
            <p:ph type="ftr" sz="quarter" idx="11"/>
          </p:nvPr>
        </p:nvSpPr>
        <p:spPr/>
        <p:txBody>
          <a:bodyPr/>
          <a:lstStyle>
            <a:extLst/>
          </a:lstStyle>
          <a:p>
            <a:endParaRPr lang="hr-HR"/>
          </a:p>
        </p:txBody>
      </p:sp>
      <p:sp>
        <p:nvSpPr>
          <p:cNvPr id="4" name="Rezervirano mjesto broja slajda 3"/>
          <p:cNvSpPr>
            <a:spLocks noGrp="1"/>
          </p:cNvSpPr>
          <p:nvPr>
            <p:ph type="sldNum" sz="quarter" idx="12"/>
          </p:nvPr>
        </p:nvSpPr>
        <p:spPr/>
        <p:txBody>
          <a:bodyPr/>
          <a:lstStyle>
            <a:extLst/>
          </a:lstStyle>
          <a:p>
            <a:fld id="{63C03A18-1BE2-487D-92D8-585057AF460F}"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bg>
      <p:bgRef idx="1003">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hr-HR" smtClean="0"/>
              <a:t>Uredite stil naslova matrice</a:t>
            </a:r>
            <a:endParaRPr kumimoji="0" lang="en-US"/>
          </a:p>
        </p:txBody>
      </p:sp>
      <p:sp>
        <p:nvSpPr>
          <p:cNvPr id="3" name="Rezervirano mjesto teksta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hr-HR" smtClean="0"/>
              <a:t>Uredite stilove teksta matrice</a:t>
            </a:r>
          </a:p>
        </p:txBody>
      </p:sp>
      <p:sp>
        <p:nvSpPr>
          <p:cNvPr id="4" name="Rezervirano mjesto sadržaja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a:xfrm>
            <a:off x="6727032" y="6407944"/>
            <a:ext cx="1920240" cy="365760"/>
          </a:xfrm>
        </p:spPr>
        <p:txBody>
          <a:bodyPr/>
          <a:lstStyle>
            <a:extLst/>
          </a:lstStyle>
          <a:p>
            <a:fld id="{71377C3D-7BB2-4D23-9D10-616807B37D36}" type="datetimeFigureOut">
              <a:rPr lang="sr-Latn-CS" smtClean="0"/>
              <a:t>21.9.2016</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63C03A18-1BE2-487D-92D8-585057AF460F}" type="slidenum">
              <a:rPr lang="hr-HR" smtClean="0"/>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bg>
      <p:bgRef idx="1002">
        <a:schemeClr val="bg1"/>
      </p:bgRef>
    </p:bg>
    <p:spTree>
      <p:nvGrpSpPr>
        <p:cNvPr id="1" name=""/>
        <p:cNvGrpSpPr/>
        <p:nvPr/>
      </p:nvGrpSpPr>
      <p:grpSpPr>
        <a:xfrm>
          <a:off x="0" y="0"/>
          <a:ext cx="0" cy="0"/>
          <a:chOff x="0" y="0"/>
          <a:chExt cx="0" cy="0"/>
        </a:xfrm>
      </p:grpSpPr>
      <p:sp>
        <p:nvSpPr>
          <p:cNvPr id="4" name="Rezervirano mjesto teksta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hr-HR" smtClean="0"/>
              <a:t>Uredite stilove teksta matrice</a:t>
            </a:r>
          </a:p>
        </p:txBody>
      </p:sp>
      <p:sp>
        <p:nvSpPr>
          <p:cNvPr id="3" name="Rezervirano mjesto slik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hr-HR" smtClean="0"/>
              <a:t>Kliknite ikonu da biste dodali  sliku</a:t>
            </a:r>
            <a:endParaRPr kumimoji="0" lang="en-US" dirty="0"/>
          </a:p>
        </p:txBody>
      </p:sp>
      <p:sp>
        <p:nvSpPr>
          <p:cNvPr id="5" name="Rezervirano mjesto datuma 4"/>
          <p:cNvSpPr>
            <a:spLocks noGrp="1"/>
          </p:cNvSpPr>
          <p:nvPr>
            <p:ph type="dt" sz="half" idx="10"/>
          </p:nvPr>
        </p:nvSpPr>
        <p:spPr/>
        <p:txBody>
          <a:bodyPr/>
          <a:lstStyle>
            <a:lvl1pPr>
              <a:defRPr>
                <a:solidFill>
                  <a:schemeClr val="tx1"/>
                </a:solidFill>
              </a:defRPr>
            </a:lvl1pPr>
            <a:extLst/>
          </a:lstStyle>
          <a:p>
            <a:fld id="{71377C3D-7BB2-4D23-9D10-616807B37D36}" type="datetimeFigureOut">
              <a:rPr lang="sr-Latn-CS" smtClean="0"/>
              <a:t>21.9.2016</a:t>
            </a:fld>
            <a:endParaRPr lang="hr-HR"/>
          </a:p>
        </p:txBody>
      </p:sp>
      <p:sp>
        <p:nvSpPr>
          <p:cNvPr id="6" name="Rezervirano mjesto podnožja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hr-HR"/>
          </a:p>
        </p:txBody>
      </p:sp>
      <p:sp>
        <p:nvSpPr>
          <p:cNvPr id="7" name="Rezervirano mjesto broja slajda 6"/>
          <p:cNvSpPr>
            <a:spLocks noGrp="1"/>
          </p:cNvSpPr>
          <p:nvPr>
            <p:ph type="sldNum" sz="quarter" idx="12"/>
          </p:nvPr>
        </p:nvSpPr>
        <p:spPr/>
        <p:txBody>
          <a:bodyPr/>
          <a:lstStyle>
            <a:lvl1pPr>
              <a:defRPr>
                <a:solidFill>
                  <a:schemeClr val="tx1"/>
                </a:solidFill>
              </a:defRPr>
            </a:lvl1pPr>
            <a:extLst/>
          </a:lstStyle>
          <a:p>
            <a:fld id="{63C03A18-1BE2-487D-92D8-585057AF460F}" type="slidenum">
              <a:rPr lang="hr-HR" smtClean="0"/>
              <a:t>‹#›</a:t>
            </a:fld>
            <a:endParaRPr lang="hr-HR"/>
          </a:p>
        </p:txBody>
      </p:sp>
      <p:sp>
        <p:nvSpPr>
          <p:cNvPr id="2" name="Naslov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hr-HR" smtClean="0"/>
              <a:t>Uredite stil naslova matrice</a:t>
            </a:r>
            <a:endParaRPr kumimoji="0" lang="en-US"/>
          </a:p>
        </p:txBody>
      </p:sp>
      <p:sp>
        <p:nvSpPr>
          <p:cNvPr id="8" name="Prostoručno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Prostoručno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Pravokutni trokut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avni poveznik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Š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Š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Prostoručno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Prostoručno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Pravokutni trokut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avni poveznik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Rezervirano mjesto naslova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hr-HR" smtClean="0"/>
              <a:t>Uredite stil naslova matrice</a:t>
            </a:r>
            <a:endParaRPr kumimoji="0" lang="en-US"/>
          </a:p>
        </p:txBody>
      </p:sp>
      <p:sp>
        <p:nvSpPr>
          <p:cNvPr id="30" name="Rezervirano mjesto teksta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hr-HR" smtClean="0"/>
              <a:t>Uredite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10" name="Rezervirano mjesto datum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1377C3D-7BB2-4D23-9D10-616807B37D36}" type="datetimeFigureOut">
              <a:rPr lang="sr-Latn-CS" smtClean="0"/>
              <a:t>21.9.2016</a:t>
            </a:fld>
            <a:endParaRPr lang="hr-HR"/>
          </a:p>
        </p:txBody>
      </p:sp>
      <p:sp>
        <p:nvSpPr>
          <p:cNvPr id="22" name="Rezervirano mjesto podnožja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hr-HR"/>
          </a:p>
        </p:txBody>
      </p:sp>
      <p:sp>
        <p:nvSpPr>
          <p:cNvPr id="18" name="Rezervirano mjesto broja slajd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3C03A18-1BE2-487D-92D8-585057AF460F}" type="slidenum">
              <a:rPr lang="hr-HR" smtClean="0"/>
              <a:t>‹#›</a:t>
            </a:fld>
            <a:endParaRPr lang="hr-H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980729"/>
            <a:ext cx="7772400" cy="2880319"/>
          </a:xfrm>
        </p:spPr>
        <p:txBody>
          <a:bodyPr>
            <a:normAutofit/>
          </a:bodyPr>
          <a:lstStyle/>
          <a:p>
            <a:r>
              <a:rPr lang="hr-HR" dirty="0" smtClean="0"/>
              <a:t>OBVEZE škole </a:t>
            </a:r>
            <a:br>
              <a:rPr lang="hr-HR" dirty="0" smtClean="0"/>
            </a:br>
            <a:r>
              <a:rPr lang="hr-HR" dirty="0" smtClean="0"/>
              <a:t>u poduzimanju mjera zaštite prava učenika</a:t>
            </a:r>
            <a:endParaRPr lang="hr-HR" dirty="0"/>
          </a:p>
        </p:txBody>
      </p:sp>
      <p:sp>
        <p:nvSpPr>
          <p:cNvPr id="3" name="Podnaslov 2"/>
          <p:cNvSpPr>
            <a:spLocks noGrp="1"/>
          </p:cNvSpPr>
          <p:nvPr>
            <p:ph type="subTitle" idx="1"/>
          </p:nvPr>
        </p:nvSpPr>
        <p:spPr/>
        <p:txBody>
          <a:bodyPr>
            <a:normAutofit fontScale="25000" lnSpcReduction="20000"/>
          </a:bodyPr>
          <a:lstStyle/>
          <a:p>
            <a:endParaRPr lang="hr-HR" dirty="0" smtClean="0"/>
          </a:p>
          <a:p>
            <a:endParaRPr lang="hr-HR" dirty="0"/>
          </a:p>
          <a:p>
            <a:endParaRPr lang="hr-HR" dirty="0" smtClean="0"/>
          </a:p>
          <a:p>
            <a:pPr algn="l"/>
            <a:r>
              <a:rPr lang="hr-HR" dirty="0" smtClean="0"/>
              <a:t>   </a:t>
            </a:r>
          </a:p>
          <a:p>
            <a:pPr algn="l"/>
            <a:endParaRPr lang="hr-HR" sz="5500" dirty="0"/>
          </a:p>
          <a:p>
            <a:pPr algn="l"/>
            <a:r>
              <a:rPr lang="hr-HR" sz="5500" dirty="0" smtClean="0"/>
              <a:t>		Stručna suradnica školska pedagoginja Ivana Đapić </a:t>
            </a:r>
            <a:endParaRPr lang="hr-HR" sz="5500" dirty="0"/>
          </a:p>
        </p:txBody>
      </p:sp>
    </p:spTree>
    <p:extLst>
      <p:ext uri="{BB962C8B-B14F-4D97-AF65-F5344CB8AC3E}">
        <p14:creationId xmlns:p14="http://schemas.microsoft.com/office/powerpoint/2010/main" val="2051586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620688"/>
            <a:ext cx="7239000" cy="5835048"/>
          </a:xfrm>
        </p:spPr>
        <p:txBody>
          <a:bodyPr>
            <a:normAutofit/>
          </a:bodyPr>
          <a:lstStyle/>
          <a:p>
            <a:r>
              <a:rPr lang="hr-HR" sz="2000" dirty="0">
                <a:latin typeface="Times New Roman" panose="02020603050405020304" pitchFamily="18" charset="0"/>
                <a:cs typeface="Times New Roman" panose="02020603050405020304" pitchFamily="18" charset="0"/>
              </a:rPr>
              <a:t>Žurno izvijestiti ravnatelja škole koji će izvršiti prijavu policiji </a:t>
            </a:r>
            <a:r>
              <a:rPr lang="hr-HR" sz="2000" dirty="0" smtClean="0">
                <a:latin typeface="Times New Roman" panose="02020603050405020304" pitchFamily="18" charset="0"/>
                <a:cs typeface="Times New Roman" panose="02020603050405020304" pitchFamily="18" charset="0"/>
              </a:rPr>
              <a:t>i obavijestiti </a:t>
            </a:r>
            <a:r>
              <a:rPr lang="hr-HR" sz="2000" dirty="0">
                <a:latin typeface="Times New Roman" panose="02020603050405020304" pitchFamily="18" charset="0"/>
                <a:cs typeface="Times New Roman" panose="02020603050405020304" pitchFamily="18" charset="0"/>
              </a:rPr>
              <a:t>centar za socijalnu skrb te ih upoznati sa </a:t>
            </a:r>
            <a:r>
              <a:rPr lang="hr-HR" sz="2000" dirty="0" smtClean="0">
                <a:latin typeface="Times New Roman" panose="02020603050405020304" pitchFamily="18" charset="0"/>
                <a:cs typeface="Times New Roman" panose="02020603050405020304" pitchFamily="18" charset="0"/>
              </a:rPr>
              <a:t>svim činjenicama </a:t>
            </a:r>
            <a:r>
              <a:rPr lang="hr-HR" sz="2000" dirty="0">
                <a:latin typeface="Times New Roman" panose="02020603050405020304" pitchFamily="18" charset="0"/>
                <a:cs typeface="Times New Roman" panose="02020603050405020304" pitchFamily="18" charset="0"/>
              </a:rPr>
              <a:t>i okolnostima slučaja i aktivnostima koje će se </a:t>
            </a:r>
            <a:r>
              <a:rPr lang="hr-HR" sz="2000" dirty="0" smtClean="0">
                <a:latin typeface="Times New Roman" panose="02020603050405020304" pitchFamily="18" charset="0"/>
                <a:cs typeface="Times New Roman" panose="02020603050405020304" pitchFamily="18" charset="0"/>
              </a:rPr>
              <a:t>poduzeti te </a:t>
            </a:r>
            <a:r>
              <a:rPr lang="hr-HR" sz="2000" dirty="0">
                <a:latin typeface="Times New Roman" panose="02020603050405020304" pitchFamily="18" charset="0"/>
                <a:cs typeface="Times New Roman" panose="02020603050405020304" pitchFamily="18" charset="0"/>
              </a:rPr>
              <a:t>na traženje državnog odvjetništva ili policije odmah dostaviti </a:t>
            </a:r>
            <a:r>
              <a:rPr lang="hr-HR" sz="2000" dirty="0" smtClean="0">
                <a:latin typeface="Times New Roman" panose="02020603050405020304" pitchFamily="18" charset="0"/>
                <a:cs typeface="Times New Roman" panose="02020603050405020304" pitchFamily="18" charset="0"/>
              </a:rPr>
              <a:t>svu dokumentaciju </a:t>
            </a:r>
            <a:r>
              <a:rPr lang="hr-HR" sz="2000" dirty="0">
                <a:latin typeface="Times New Roman" panose="02020603050405020304" pitchFamily="18" charset="0"/>
                <a:cs typeface="Times New Roman" panose="02020603050405020304" pitchFamily="18" charset="0"/>
              </a:rPr>
              <a:t>vezanu uz razjašnjavanje i dokazivanje </a:t>
            </a:r>
            <a:r>
              <a:rPr lang="hr-HR" sz="2000" dirty="0" smtClean="0">
                <a:latin typeface="Times New Roman" panose="02020603050405020304" pitchFamily="18" charset="0"/>
                <a:cs typeface="Times New Roman" panose="02020603050405020304" pitchFamily="18" charset="0"/>
              </a:rPr>
              <a:t>kažnjive stvari;</a:t>
            </a:r>
          </a:p>
          <a:p>
            <a:r>
              <a:rPr lang="hr-HR" sz="2000" dirty="0">
                <a:latin typeface="Times New Roman" panose="02020603050405020304" pitchFamily="18" charset="0"/>
                <a:cs typeface="Times New Roman" panose="02020603050405020304" pitchFamily="18" charset="0"/>
              </a:rPr>
              <a:t>Ukoliko se radi o osobito teškom obliku, intenzitetu ili </a:t>
            </a:r>
            <a:r>
              <a:rPr lang="hr-HR" sz="2000" dirty="0" smtClean="0">
                <a:latin typeface="Times New Roman" panose="02020603050405020304" pitchFamily="18" charset="0"/>
                <a:cs typeface="Times New Roman" panose="02020603050405020304" pitchFamily="18" charset="0"/>
              </a:rPr>
              <a:t>dužem vremenskom </a:t>
            </a:r>
            <a:r>
              <a:rPr lang="hr-HR" sz="2000" dirty="0">
                <a:latin typeface="Times New Roman" panose="02020603050405020304" pitchFamily="18" charset="0"/>
                <a:cs typeface="Times New Roman" panose="02020603050405020304" pitchFamily="18" charset="0"/>
              </a:rPr>
              <a:t>trajanju nasilja, koje je izazvalo traumu, savjetovati se sa stručno-razvojnom službom odgojno-obrazovne ustanove,stručnjacima centra za socijalnu skrb kojeg je obavijestio o </a:t>
            </a:r>
            <a:r>
              <a:rPr lang="hr-HR" sz="2000" dirty="0" smtClean="0">
                <a:latin typeface="Times New Roman" panose="02020603050405020304" pitchFamily="18" charset="0"/>
                <a:cs typeface="Times New Roman" panose="02020603050405020304" pitchFamily="18" charset="0"/>
              </a:rPr>
              <a:t>slučaju te </a:t>
            </a:r>
            <a:r>
              <a:rPr lang="hr-HR" sz="2000" dirty="0">
                <a:latin typeface="Times New Roman" panose="02020603050405020304" pitchFamily="18" charset="0"/>
                <a:cs typeface="Times New Roman" panose="02020603050405020304" pitchFamily="18" charset="0"/>
              </a:rPr>
              <a:t>sa drugom stručnom službom izvan ustanove o načinu </a:t>
            </a:r>
            <a:r>
              <a:rPr lang="hr-HR" sz="2000" dirty="0" smtClean="0">
                <a:latin typeface="Times New Roman" panose="02020603050405020304" pitchFamily="18" charset="0"/>
                <a:cs typeface="Times New Roman" panose="02020603050405020304" pitchFamily="18" charset="0"/>
              </a:rPr>
              <a:t>postupanja i </a:t>
            </a:r>
            <a:r>
              <a:rPr lang="hr-HR" sz="2000" dirty="0">
                <a:latin typeface="Times New Roman" panose="02020603050405020304" pitchFamily="18" charset="0"/>
                <a:cs typeface="Times New Roman" panose="02020603050405020304" pitchFamily="18" charset="0"/>
              </a:rPr>
              <a:t>pomoći djetetu žrtvi nasilja u obitelji u okviru odgojno-obrazovne </a:t>
            </a:r>
            <a:r>
              <a:rPr lang="hr-HR" sz="2000" dirty="0" smtClean="0">
                <a:latin typeface="Times New Roman" panose="02020603050405020304" pitchFamily="18" charset="0"/>
                <a:cs typeface="Times New Roman" panose="02020603050405020304" pitchFamily="18" charset="0"/>
              </a:rPr>
              <a:t>ustanove;</a:t>
            </a:r>
          </a:p>
          <a:p>
            <a:r>
              <a:rPr lang="hr-HR" sz="2000" dirty="0" smtClean="0">
                <a:latin typeface="Times New Roman" panose="02020603050405020304" pitchFamily="18" charset="0"/>
                <a:cs typeface="Times New Roman" panose="02020603050405020304" pitchFamily="18" charset="0"/>
              </a:rPr>
              <a:t>O </a:t>
            </a:r>
            <a:r>
              <a:rPr lang="hr-HR" sz="2000" dirty="0">
                <a:latin typeface="Times New Roman" panose="02020603050405020304" pitchFamily="18" charset="0"/>
                <a:cs typeface="Times New Roman" panose="02020603050405020304" pitchFamily="18" charset="0"/>
              </a:rPr>
              <a:t>dojavi nasilja i o poduzetim aktivnostima, razgovorima, izjavama </a:t>
            </a:r>
            <a:r>
              <a:rPr lang="hr-HR" sz="2000" dirty="0" smtClean="0">
                <a:latin typeface="Times New Roman" panose="02020603050405020304" pitchFamily="18" charset="0"/>
                <a:cs typeface="Times New Roman" panose="02020603050405020304" pitchFamily="18" charset="0"/>
              </a:rPr>
              <a:t>i svojim </a:t>
            </a:r>
            <a:r>
              <a:rPr lang="hr-HR" sz="2000" dirty="0">
                <a:latin typeface="Times New Roman" panose="02020603050405020304" pitchFamily="18" charset="0"/>
                <a:cs typeface="Times New Roman" panose="02020603050405020304" pitchFamily="18" charset="0"/>
              </a:rPr>
              <a:t>opažanjima izraditi službenu bilješku, koja će se dostaviti </a:t>
            </a:r>
            <a:r>
              <a:rPr lang="hr-HR" sz="2000" dirty="0" smtClean="0">
                <a:latin typeface="Times New Roman" panose="02020603050405020304" pitchFamily="18" charset="0"/>
                <a:cs typeface="Times New Roman" panose="02020603050405020304" pitchFamily="18" charset="0"/>
              </a:rPr>
              <a:t>na zahtjev </a:t>
            </a:r>
            <a:r>
              <a:rPr lang="hr-HR" sz="2000" dirty="0">
                <a:latin typeface="Times New Roman" panose="02020603050405020304" pitchFamily="18" charset="0"/>
                <a:cs typeface="Times New Roman" panose="02020603050405020304" pitchFamily="18" charset="0"/>
              </a:rPr>
              <a:t>drugim nadležnim tijelima.</a:t>
            </a:r>
          </a:p>
          <a:p>
            <a:endParaRPr lang="hr-H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10526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476672"/>
            <a:ext cx="7239000" cy="5979064"/>
          </a:xfrm>
        </p:spPr>
        <p:txBody>
          <a:bodyPr>
            <a:normAutofit/>
          </a:bodyPr>
          <a:lstStyle/>
          <a:p>
            <a:pPr marL="0" indent="0">
              <a:buNone/>
            </a:pPr>
            <a:r>
              <a:rPr lang="hr-HR" b="1" u="sng" dirty="0" smtClean="0"/>
              <a:t>Protokol o postupanju u slučaju seksualnog nasilja (Vlada RH, studeni 2012.)</a:t>
            </a:r>
          </a:p>
          <a:p>
            <a:pPr marL="0" indent="0">
              <a:buNone/>
            </a:pPr>
            <a:r>
              <a:rPr lang="hr-HR" sz="2000" b="1" u="sng" dirty="0">
                <a:latin typeface="Times New Roman" panose="02020603050405020304" pitchFamily="18" charset="0"/>
                <a:cs typeface="Times New Roman" panose="02020603050405020304" pitchFamily="18" charset="0"/>
              </a:rPr>
              <a:t>Najčešći oblici seksualnog nasilja su: </a:t>
            </a:r>
          </a:p>
          <a:p>
            <a:r>
              <a:rPr lang="hr-HR" sz="2000" dirty="0">
                <a:latin typeface="Times New Roman" panose="02020603050405020304" pitchFamily="18" charset="0"/>
                <a:cs typeface="Times New Roman" panose="02020603050405020304" pitchFamily="18" charset="0"/>
              </a:rPr>
              <a:t>a) Seksualno uznemiravanje i/ili napastovanje je jedan od najčešćih oblika seksualnog nasilja koji obuhvaća neželjena seksualna ponašanja koja nužno ne uključuju fizički dodir te time osobu dovode u neugodan i ponižavajući položaj i izazivaju osjećaj srama. </a:t>
            </a:r>
            <a:endParaRPr lang="hr-HR" sz="2000" dirty="0" smtClean="0">
              <a:latin typeface="Times New Roman" panose="02020603050405020304" pitchFamily="18" charset="0"/>
              <a:cs typeface="Times New Roman" panose="02020603050405020304" pitchFamily="18" charset="0"/>
            </a:endParaRPr>
          </a:p>
          <a:p>
            <a:r>
              <a:rPr lang="vi-VN" sz="2000" dirty="0">
                <a:latin typeface="Times New Roman" panose="02020603050405020304" pitchFamily="18" charset="0"/>
                <a:cs typeface="Times New Roman" panose="02020603050405020304" pitchFamily="18" charset="0"/>
              </a:rPr>
              <a:t>b) Seksualno zlostavljanje i/ili prisilne spolne radnje obuhvaćaju mnoge oblike seksualnog nasilja koji su teži od seksualnog uznemiravanja, a prema postojećim zakonima još ne ulaze u kategoriju silovanja. Obuhvaćaju neželjena seksualna ponašanja iznuđena primjenom sile i/ili prijetnji, a uključuju fizički dodir s nasilnikom </a:t>
            </a:r>
            <a:endParaRPr lang="hr-HR" sz="2000" dirty="0">
              <a:latin typeface="Times New Roman" panose="02020603050405020304" pitchFamily="18" charset="0"/>
              <a:cs typeface="Times New Roman" panose="02020603050405020304" pitchFamily="18" charset="0"/>
            </a:endParaRPr>
          </a:p>
          <a:p>
            <a:r>
              <a:rPr lang="hr-HR" sz="2000" dirty="0">
                <a:latin typeface="Times New Roman" panose="02020603050405020304" pitchFamily="18" charset="0"/>
                <a:cs typeface="Times New Roman" panose="02020603050405020304" pitchFamily="18" charset="0"/>
              </a:rPr>
              <a:t>c) Silovanje je najteži oblik seksualnog nasilja </a:t>
            </a:r>
          </a:p>
          <a:p>
            <a:endParaRPr lang="hr-H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29620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548680"/>
            <a:ext cx="7239000" cy="5907056"/>
          </a:xfrm>
        </p:spPr>
        <p:txBody>
          <a:bodyPr>
            <a:noAutofit/>
          </a:bodyPr>
          <a:lstStyle/>
          <a:p>
            <a:r>
              <a:rPr lang="hr-HR" sz="1800" b="1" u="sng" dirty="0">
                <a:latin typeface="Times New Roman" panose="02020603050405020304" pitchFamily="18" charset="0"/>
                <a:cs typeface="Times New Roman" panose="02020603050405020304" pitchFamily="18" charset="0"/>
              </a:rPr>
              <a:t>Postupanje u slučaju seksualnog nasilja </a:t>
            </a:r>
            <a:endParaRPr lang="hr-HR" sz="1800" b="1" u="sng" dirty="0" smtClean="0">
              <a:latin typeface="Times New Roman" panose="02020603050405020304" pitchFamily="18" charset="0"/>
              <a:cs typeface="Times New Roman" panose="02020603050405020304" pitchFamily="18" charset="0"/>
            </a:endParaRPr>
          </a:p>
          <a:p>
            <a:r>
              <a:rPr lang="hr-HR" sz="1800" dirty="0" smtClean="0">
                <a:latin typeface="Times New Roman" panose="02020603050405020304" pitchFamily="18" charset="0"/>
                <a:cs typeface="Times New Roman" panose="02020603050405020304" pitchFamily="18" charset="0"/>
              </a:rPr>
              <a:t>Kada </a:t>
            </a:r>
            <a:r>
              <a:rPr lang="hr-HR" sz="1800" dirty="0">
                <a:latin typeface="Times New Roman" panose="02020603050405020304" pitchFamily="18" charset="0"/>
                <a:cs typeface="Times New Roman" panose="02020603050405020304" pitchFamily="18" charset="0"/>
              </a:rPr>
              <a:t>škola dobije informaciju iz koje proizlazi makar i sumnja da je maloljetna osoba doživjela seksualno uznemiravanje ili seksualno nasilje (u odgojno - obrazovnoj ustanovi ili izvan nje), dužnost je stručnjaka/</a:t>
            </a:r>
            <a:r>
              <a:rPr lang="hr-HR" sz="1800" dirty="0" err="1">
                <a:latin typeface="Times New Roman" panose="02020603050405020304" pitchFamily="18" charset="0"/>
                <a:cs typeface="Times New Roman" panose="02020603050405020304" pitchFamily="18" charset="0"/>
              </a:rPr>
              <a:t>kinja</a:t>
            </a:r>
            <a:r>
              <a:rPr lang="hr-HR" sz="1800" dirty="0">
                <a:latin typeface="Times New Roman" panose="02020603050405020304" pitchFamily="18" charset="0"/>
                <a:cs typeface="Times New Roman" panose="02020603050405020304" pitchFamily="18" charset="0"/>
              </a:rPr>
              <a:t> u školi najprije provesti razgovor s njom radi njezine zaštite. Poželjno je da razgovor vodi stručni suradnik/</a:t>
            </a:r>
            <a:r>
              <a:rPr lang="hr-HR" sz="1800" dirty="0" err="1">
                <a:latin typeface="Times New Roman" panose="02020603050405020304" pitchFamily="18" charset="0"/>
                <a:cs typeface="Times New Roman" panose="02020603050405020304" pitchFamily="18" charset="0"/>
              </a:rPr>
              <a:t>ca</a:t>
            </a:r>
            <a:r>
              <a:rPr lang="hr-HR" sz="1800" dirty="0">
                <a:latin typeface="Times New Roman" panose="02020603050405020304" pitchFamily="18" charset="0"/>
                <a:cs typeface="Times New Roman" panose="02020603050405020304" pitchFamily="18" charset="0"/>
              </a:rPr>
              <a:t> (u daljnjem tekstu odgovorna osoba), u sigurnom okruženju, imajući na umu zaštitu prava te maloljetne osobe. </a:t>
            </a:r>
            <a:r>
              <a:rPr lang="hr-HR" sz="1800" dirty="0" smtClean="0">
                <a:latin typeface="Times New Roman" panose="02020603050405020304" pitchFamily="18" charset="0"/>
                <a:cs typeface="Times New Roman" panose="02020603050405020304" pitchFamily="18" charset="0"/>
              </a:rPr>
              <a:t> Ako </a:t>
            </a:r>
            <a:r>
              <a:rPr lang="hr-HR" sz="1800" dirty="0">
                <a:latin typeface="Times New Roman" panose="02020603050405020304" pitchFamily="18" charset="0"/>
                <a:cs typeface="Times New Roman" panose="02020603050405020304" pitchFamily="18" charset="0"/>
              </a:rPr>
              <a:t>oni nisu dostupni ili maloljetna osoba ne pristaje na razgovor s njima, razgovor može voditi druga odgovorna osoba u koju maloljetna osoba ima povjerenja, kao što je razrednik/</a:t>
            </a:r>
            <a:r>
              <a:rPr lang="hr-HR" sz="1800" dirty="0" err="1">
                <a:latin typeface="Times New Roman" panose="02020603050405020304" pitchFamily="18" charset="0"/>
                <a:cs typeface="Times New Roman" panose="02020603050405020304" pitchFamily="18" charset="0"/>
              </a:rPr>
              <a:t>ica</a:t>
            </a:r>
            <a:r>
              <a:rPr lang="hr-HR" sz="1800" dirty="0">
                <a:latin typeface="Times New Roman" panose="02020603050405020304" pitchFamily="18" charset="0"/>
                <a:cs typeface="Times New Roman" panose="02020603050405020304" pitchFamily="18" charset="0"/>
              </a:rPr>
              <a:t>, profesor/</a:t>
            </a:r>
            <a:r>
              <a:rPr lang="hr-HR" sz="1800" dirty="0" err="1">
                <a:latin typeface="Times New Roman" panose="02020603050405020304" pitchFamily="18" charset="0"/>
                <a:cs typeface="Times New Roman" panose="02020603050405020304" pitchFamily="18" charset="0"/>
              </a:rPr>
              <a:t>ica</a:t>
            </a:r>
            <a:r>
              <a:rPr lang="hr-HR" sz="1800" dirty="0">
                <a:latin typeface="Times New Roman" panose="02020603050405020304" pitchFamily="18" charset="0"/>
                <a:cs typeface="Times New Roman" panose="02020603050405020304" pitchFamily="18" charset="0"/>
              </a:rPr>
              <a:t>, </a:t>
            </a:r>
            <a:r>
              <a:rPr lang="hr-HR" sz="1800" dirty="0" smtClean="0">
                <a:latin typeface="Times New Roman" panose="02020603050405020304" pitchFamily="18" charset="0"/>
                <a:cs typeface="Times New Roman" panose="02020603050405020304" pitchFamily="18" charset="0"/>
              </a:rPr>
              <a:t>školski </a:t>
            </a:r>
            <a:r>
              <a:rPr lang="hr-HR" sz="1800" dirty="0">
                <a:latin typeface="Times New Roman" panose="02020603050405020304" pitchFamily="18" charset="0"/>
                <a:cs typeface="Times New Roman" panose="02020603050405020304" pitchFamily="18" charset="0"/>
              </a:rPr>
              <a:t>liječnik/</a:t>
            </a:r>
            <a:r>
              <a:rPr lang="hr-HR" sz="1800" dirty="0" err="1">
                <a:latin typeface="Times New Roman" panose="02020603050405020304" pitchFamily="18" charset="0"/>
                <a:cs typeface="Times New Roman" panose="02020603050405020304" pitchFamily="18" charset="0"/>
              </a:rPr>
              <a:t>ca</a:t>
            </a:r>
            <a:r>
              <a:rPr lang="hr-HR" sz="1800" dirty="0">
                <a:latin typeface="Times New Roman" panose="02020603050405020304" pitchFamily="18" charset="0"/>
                <a:cs typeface="Times New Roman" panose="02020603050405020304" pitchFamily="18" charset="0"/>
              </a:rPr>
              <a:t> ili ravnatelj/</a:t>
            </a:r>
            <a:r>
              <a:rPr lang="hr-HR" sz="1800" dirty="0" err="1">
                <a:latin typeface="Times New Roman" panose="02020603050405020304" pitchFamily="18" charset="0"/>
                <a:cs typeface="Times New Roman" panose="02020603050405020304" pitchFamily="18" charset="0"/>
              </a:rPr>
              <a:t>ica</a:t>
            </a:r>
            <a:r>
              <a:rPr lang="hr-HR" sz="1800" dirty="0">
                <a:latin typeface="Times New Roman" panose="02020603050405020304" pitchFamily="18" charset="0"/>
                <a:cs typeface="Times New Roman" panose="02020603050405020304" pitchFamily="18" charset="0"/>
              </a:rPr>
              <a:t>. </a:t>
            </a:r>
            <a:r>
              <a:rPr lang="vi-VN" sz="1800" dirty="0" smtClean="0">
                <a:latin typeface="Times New Roman" panose="02020603050405020304" pitchFamily="18" charset="0"/>
                <a:cs typeface="Times New Roman" panose="02020603050405020304" pitchFamily="18" charset="0"/>
              </a:rPr>
              <a:t>Ako </a:t>
            </a:r>
            <a:r>
              <a:rPr lang="vi-VN" sz="1800" dirty="0">
                <a:latin typeface="Times New Roman" panose="02020603050405020304" pitchFamily="18" charset="0"/>
                <a:cs typeface="Times New Roman" panose="02020603050405020304" pitchFamily="18" charset="0"/>
              </a:rPr>
              <a:t>se radi o događaju koji se upravo dogodio, žrtvi je potrebno bez odgode pružiti odgovarajuću zaštitu te o istom odmah izvijestiti policiju. </a:t>
            </a:r>
          </a:p>
          <a:p>
            <a:r>
              <a:rPr lang="hr-HR" sz="1800" dirty="0" smtClean="0">
                <a:latin typeface="Times New Roman" panose="02020603050405020304" pitchFamily="18" charset="0"/>
                <a:cs typeface="Times New Roman" panose="02020603050405020304" pitchFamily="18" charset="0"/>
              </a:rPr>
              <a:t>Odgovorna </a:t>
            </a:r>
            <a:r>
              <a:rPr lang="hr-HR" sz="1800" dirty="0">
                <a:latin typeface="Times New Roman" panose="02020603050405020304" pitchFamily="18" charset="0"/>
                <a:cs typeface="Times New Roman" panose="02020603050405020304" pitchFamily="18" charset="0"/>
              </a:rPr>
              <a:t>osoba koja vodi razgovor s maloljetnom osobom ili izvorom informacija, dužna je to zabilježiti. </a:t>
            </a:r>
            <a:endParaRPr lang="hr-HR" sz="1800" dirty="0" smtClean="0">
              <a:latin typeface="Times New Roman" panose="02020603050405020304" pitchFamily="18" charset="0"/>
              <a:cs typeface="Times New Roman" panose="02020603050405020304" pitchFamily="18" charset="0"/>
            </a:endParaRPr>
          </a:p>
          <a:p>
            <a:r>
              <a:rPr lang="hr-HR" sz="1800" dirty="0" smtClean="0">
                <a:latin typeface="Times New Roman" panose="02020603050405020304" pitchFamily="18" charset="0"/>
                <a:cs typeface="Times New Roman" panose="02020603050405020304" pitchFamily="18" charset="0"/>
              </a:rPr>
              <a:t>Obveza </a:t>
            </a:r>
            <a:r>
              <a:rPr lang="hr-HR" sz="1800" dirty="0">
                <a:latin typeface="Times New Roman" panose="02020603050405020304" pitchFamily="18" charset="0"/>
                <a:cs typeface="Times New Roman" panose="02020603050405020304" pitchFamily="18" charset="0"/>
              </a:rPr>
              <a:t>odgovorne osobe koja vodi razgovor je detaljno upoznati maloljetnu osobu s daljnjim postupanjem. Maloljetna osoba treba znati što točno slijedi iza kojeg postupka, koje su moguće zapreke i poteškoće te što je konačni cilj postupanja. Tijekom cijelog postupka potrebno je voditi brigu o sigurnosti maloljetne osobe te o sigurnosti drugih osoba koje su izvor informacija. </a:t>
            </a:r>
          </a:p>
        </p:txBody>
      </p:sp>
    </p:spTree>
    <p:extLst>
      <p:ext uri="{BB962C8B-B14F-4D97-AF65-F5344CB8AC3E}">
        <p14:creationId xmlns:p14="http://schemas.microsoft.com/office/powerpoint/2010/main" val="37718789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836712"/>
            <a:ext cx="7239000" cy="5619024"/>
          </a:xfrm>
        </p:spPr>
        <p:txBody>
          <a:bodyPr>
            <a:normAutofit/>
          </a:bodyPr>
          <a:lstStyle/>
          <a:p>
            <a:r>
              <a:rPr lang="pl-PL" sz="2400" dirty="0" smtClean="0">
                <a:latin typeface="Times New Roman" panose="02020603050405020304" pitchFamily="18" charset="0"/>
                <a:cs typeface="Times New Roman" panose="02020603050405020304" pitchFamily="18" charset="0"/>
              </a:rPr>
              <a:t>O </a:t>
            </a:r>
            <a:r>
              <a:rPr lang="pl-PL" sz="2400" dirty="0">
                <a:latin typeface="Times New Roman" panose="02020603050405020304" pitchFamily="18" charset="0"/>
                <a:cs typeface="Times New Roman" panose="02020603050405020304" pitchFamily="18" charset="0"/>
              </a:rPr>
              <a:t>samom događaju odgovorna osoba dužna je: </a:t>
            </a:r>
          </a:p>
          <a:p>
            <a:pPr marL="0" indent="0">
              <a:buNone/>
            </a:pPr>
            <a:r>
              <a:rPr lang="pl-PL" sz="2400" dirty="0">
                <a:latin typeface="Times New Roman" panose="02020603050405020304" pitchFamily="18" charset="0"/>
                <a:cs typeface="Times New Roman" panose="02020603050405020304" pitchFamily="18" charset="0"/>
              </a:rPr>
              <a:t>a) obavijestiti roditelje maloljetne osobe; </a:t>
            </a:r>
          </a:p>
          <a:p>
            <a:pPr marL="0" indent="0">
              <a:buNone/>
            </a:pPr>
            <a:r>
              <a:rPr lang="hr-HR" sz="2400" dirty="0">
                <a:latin typeface="Times New Roman" panose="02020603050405020304" pitchFamily="18" charset="0"/>
                <a:cs typeface="Times New Roman" panose="02020603050405020304" pitchFamily="18" charset="0"/>
              </a:rPr>
              <a:t>b) ako su roditelji nedostupni ili postoji sumnja da su zlostavljači, potrebno je obavijestiti nadležni centar za socijalnu skrb prema mjestu prebivališta zlostavljane maloljetne osobe (izvan uredovnog vremena centra za socijalnu skrb, preko nadležne policijske postaje može se dobiti broj dežurnog socijalnog radnika/ce); </a:t>
            </a:r>
          </a:p>
          <a:p>
            <a:pPr marL="0" indent="0">
              <a:buNone/>
            </a:pPr>
            <a:r>
              <a:rPr lang="hr-HR" sz="2400" dirty="0">
                <a:latin typeface="Times New Roman" panose="02020603050405020304" pitchFamily="18" charset="0"/>
                <a:cs typeface="Times New Roman" panose="02020603050405020304" pitchFamily="18" charset="0"/>
              </a:rPr>
              <a:t>c) obavijestiti ravnatelja/</a:t>
            </a:r>
            <a:r>
              <a:rPr lang="hr-HR" sz="2400" dirty="0" err="1">
                <a:latin typeface="Times New Roman" panose="02020603050405020304" pitchFamily="18" charset="0"/>
                <a:cs typeface="Times New Roman" panose="02020603050405020304" pitchFamily="18" charset="0"/>
              </a:rPr>
              <a:t>icu</a:t>
            </a:r>
            <a:r>
              <a:rPr lang="hr-HR" sz="2400" dirty="0">
                <a:latin typeface="Times New Roman" panose="02020603050405020304" pitchFamily="18" charset="0"/>
                <a:cs typeface="Times New Roman" panose="02020603050405020304" pitchFamily="18" charset="0"/>
              </a:rPr>
              <a:t> škole; </a:t>
            </a:r>
          </a:p>
          <a:p>
            <a:pPr marL="0" indent="0">
              <a:buNone/>
            </a:pPr>
            <a:r>
              <a:rPr lang="hr-HR" sz="2400" dirty="0">
                <a:latin typeface="Times New Roman" panose="02020603050405020304" pitchFamily="18" charset="0"/>
                <a:cs typeface="Times New Roman" panose="02020603050405020304" pitchFamily="18" charset="0"/>
              </a:rPr>
              <a:t>d) prijaviti policiji ili državnom odvjetništvu (izvan uredovnog vremena državnog odvjetništva obavještava se dežurni državni odvjetnik/</a:t>
            </a:r>
            <a:r>
              <a:rPr lang="hr-HR" sz="2400" dirty="0" err="1">
                <a:latin typeface="Times New Roman" panose="02020603050405020304" pitchFamily="18" charset="0"/>
                <a:cs typeface="Times New Roman" panose="02020603050405020304" pitchFamily="18" charset="0"/>
              </a:rPr>
              <a:t>ca</a:t>
            </a:r>
            <a:r>
              <a:rPr lang="hr-HR" sz="2400" dirty="0">
                <a:latin typeface="Times New Roman" panose="02020603050405020304" pitchFamily="18" charset="0"/>
                <a:cs typeface="Times New Roman" panose="02020603050405020304" pitchFamily="18" charset="0"/>
              </a:rPr>
              <a:t> pri Istražnom centru Županijskog suda); </a:t>
            </a:r>
          </a:p>
        </p:txBody>
      </p:sp>
    </p:spTree>
    <p:extLst>
      <p:ext uri="{BB962C8B-B14F-4D97-AF65-F5344CB8AC3E}">
        <p14:creationId xmlns:p14="http://schemas.microsoft.com/office/powerpoint/2010/main" val="5757979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764704"/>
            <a:ext cx="7239000" cy="5691032"/>
          </a:xfrm>
        </p:spPr>
        <p:txBody>
          <a:bodyPr>
            <a:normAutofit/>
          </a:bodyPr>
          <a:lstStyle/>
          <a:p>
            <a:r>
              <a:rPr lang="hr-HR" sz="2000" dirty="0">
                <a:latin typeface="Times New Roman" panose="02020603050405020304" pitchFamily="18" charset="0"/>
                <a:cs typeface="Times New Roman" panose="02020603050405020304" pitchFamily="18" charset="0"/>
              </a:rPr>
              <a:t>e) ako postoje vidljive ozljede ili uznemirenost, poduzeti mjere radi pružanja hitne liječničke pomoći; </a:t>
            </a:r>
          </a:p>
          <a:p>
            <a:r>
              <a:rPr lang="hr-HR" sz="2000" dirty="0">
                <a:latin typeface="Times New Roman" panose="02020603050405020304" pitchFamily="18" charset="0"/>
                <a:cs typeface="Times New Roman" panose="02020603050405020304" pitchFamily="18" charset="0"/>
              </a:rPr>
              <a:t>f) obavijestiti Ministarstvo znanosti, obrazovanja i sporta: </a:t>
            </a:r>
          </a:p>
          <a:p>
            <a:r>
              <a:rPr lang="pl-PL" sz="2000" dirty="0">
                <a:latin typeface="Times New Roman" panose="02020603050405020304" pitchFamily="18" charset="0"/>
                <a:cs typeface="Times New Roman" panose="02020603050405020304" pitchFamily="18" charset="0"/>
              </a:rPr>
              <a:t>1. ako je počinitelj/ica osoba koja je djelatnik/ca odgojno - obrazovne ustanove; </a:t>
            </a:r>
          </a:p>
          <a:p>
            <a:r>
              <a:rPr lang="hr-HR" sz="2000" dirty="0">
                <a:latin typeface="Times New Roman" panose="02020603050405020304" pitchFamily="18" charset="0"/>
                <a:cs typeface="Times New Roman" panose="02020603050405020304" pitchFamily="18" charset="0"/>
              </a:rPr>
              <a:t>2. ako se seksualno nasilje dogodilo u prostoru odgojno - obrazovne ustanove, bez obzira tko je počinitelj, zatražit će se odluka Ministarstva o daljnjem postupanju u odnosu na školu. </a:t>
            </a:r>
          </a:p>
          <a:p>
            <a:r>
              <a:rPr lang="hr-HR" sz="2000" dirty="0">
                <a:latin typeface="Times New Roman" panose="02020603050405020304" pitchFamily="18" charset="0"/>
                <a:cs typeface="Times New Roman" panose="02020603050405020304" pitchFamily="18" charset="0"/>
              </a:rPr>
              <a:t>g) preporučuje se u svakom takvom slučaju obavijestiti pravobraniteljicu za djecu jer pravobraniteljstvo prati slučajeve kršenja svakog pojedinačnog prava djeteta; </a:t>
            </a:r>
          </a:p>
          <a:p>
            <a:r>
              <a:rPr lang="pt-BR" sz="2000" dirty="0">
                <a:latin typeface="Times New Roman" panose="02020603050405020304" pitchFamily="18" charset="0"/>
                <a:cs typeface="Times New Roman" panose="02020603050405020304" pitchFamily="18" charset="0"/>
              </a:rPr>
              <a:t>h) upoznati žrtvu i njezine roditelje s mogućnostima izvaninstitucionalne i institucionalne pomoći i potpore. </a:t>
            </a:r>
            <a:endParaRPr lang="hr-HR" sz="2000" dirty="0" smtClean="0">
              <a:latin typeface="Times New Roman" panose="02020603050405020304" pitchFamily="18" charset="0"/>
              <a:cs typeface="Times New Roman" panose="02020603050405020304" pitchFamily="18" charset="0"/>
            </a:endParaRPr>
          </a:p>
          <a:p>
            <a:r>
              <a:rPr lang="hr-HR" sz="2000" dirty="0">
                <a:latin typeface="Times New Roman" panose="02020603050405020304" pitchFamily="18" charset="0"/>
                <a:cs typeface="Times New Roman" panose="02020603050405020304" pitchFamily="18" charset="0"/>
              </a:rPr>
              <a:t>Ako je počinitelj/</a:t>
            </a:r>
            <a:r>
              <a:rPr lang="hr-HR" sz="2000" dirty="0" err="1">
                <a:latin typeface="Times New Roman" panose="02020603050405020304" pitchFamily="18" charset="0"/>
                <a:cs typeface="Times New Roman" panose="02020603050405020304" pitchFamily="18" charset="0"/>
              </a:rPr>
              <a:t>ica</a:t>
            </a:r>
            <a:r>
              <a:rPr lang="hr-HR" sz="2000" dirty="0">
                <a:latin typeface="Times New Roman" panose="02020603050405020304" pitchFamily="18" charset="0"/>
                <a:cs typeface="Times New Roman" panose="02020603050405020304" pitchFamily="18" charset="0"/>
              </a:rPr>
              <a:t> seksualnog nasilja ravnatelj/</a:t>
            </a:r>
            <a:r>
              <a:rPr lang="hr-HR" sz="2000" dirty="0" err="1">
                <a:latin typeface="Times New Roman" panose="02020603050405020304" pitchFamily="18" charset="0"/>
                <a:cs typeface="Times New Roman" panose="02020603050405020304" pitchFamily="18" charset="0"/>
              </a:rPr>
              <a:t>ica</a:t>
            </a:r>
            <a:r>
              <a:rPr lang="hr-HR" sz="2000" dirty="0">
                <a:latin typeface="Times New Roman" panose="02020603050405020304" pitchFamily="18" charset="0"/>
                <a:cs typeface="Times New Roman" panose="02020603050405020304" pitchFamily="18" charset="0"/>
              </a:rPr>
              <a:t>, osoba koja o tome ima informaciju obvezna je obavijestiti policiju i/ili Državno odvjetništvo te nadležno ministarstvo. </a:t>
            </a:r>
          </a:p>
        </p:txBody>
      </p:sp>
    </p:spTree>
    <p:extLst>
      <p:ext uri="{BB962C8B-B14F-4D97-AF65-F5344CB8AC3E}">
        <p14:creationId xmlns:p14="http://schemas.microsoft.com/office/powerpoint/2010/main" val="23651239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539552" y="260648"/>
            <a:ext cx="8229600" cy="5822107"/>
          </a:xfrm>
        </p:spPr>
        <p:txBody>
          <a:bodyPr>
            <a:normAutofit fontScale="85000" lnSpcReduction="10000"/>
          </a:bodyPr>
          <a:lstStyle/>
          <a:p>
            <a:r>
              <a:rPr lang="hr-HR" sz="3200" b="1" u="sng" dirty="0">
                <a:latin typeface="Times New Roman" panose="02020603050405020304" pitchFamily="18" charset="0"/>
                <a:cs typeface="Times New Roman" panose="02020603050405020304" pitchFamily="18" charset="0"/>
              </a:rPr>
              <a:t>P</a:t>
            </a:r>
            <a:r>
              <a:rPr lang="hr-HR" sz="3200" b="1" u="sng" dirty="0" smtClean="0">
                <a:latin typeface="Times New Roman" panose="02020603050405020304" pitchFamily="18" charset="0"/>
                <a:cs typeface="Times New Roman" panose="02020603050405020304" pitchFamily="18" charset="0"/>
              </a:rPr>
              <a:t>ravilnik o načinu postupanja odgojno-obrazovnih radnika školskih ustanova u poduzimanju mjera zaštite prava učenika te prijave svakog kršenja tih prava nadležnim tijelima (NN 132./2013.)</a:t>
            </a:r>
          </a:p>
          <a:p>
            <a:endParaRPr lang="hr-HR" b="1" u="sng" dirty="0" smtClean="0"/>
          </a:p>
          <a:p>
            <a:r>
              <a:rPr lang="hr-HR" sz="2300" dirty="0">
                <a:latin typeface="Times New Roman" panose="02020603050405020304" pitchFamily="18" charset="0"/>
                <a:cs typeface="Times New Roman" panose="02020603050405020304" pitchFamily="18" charset="0"/>
              </a:rPr>
              <a:t>(1) Zaštita prava učenika ostvaruje se:</a:t>
            </a:r>
          </a:p>
          <a:p>
            <a:pPr marL="0" indent="0">
              <a:buNone/>
            </a:pPr>
            <a:r>
              <a:rPr lang="hr-HR" sz="2300" dirty="0" smtClean="0">
                <a:latin typeface="Times New Roman" panose="02020603050405020304" pitchFamily="18" charset="0"/>
                <a:cs typeface="Times New Roman" panose="02020603050405020304" pitchFamily="18" charset="0"/>
              </a:rPr>
              <a:t>-sprječavanjem </a:t>
            </a:r>
            <a:r>
              <a:rPr lang="hr-HR" sz="2300" dirty="0">
                <a:latin typeface="Times New Roman" panose="02020603050405020304" pitchFamily="18" charset="0"/>
                <a:cs typeface="Times New Roman" panose="02020603050405020304" pitchFamily="18" charset="0"/>
              </a:rPr>
              <a:t>nasilja između učenika, između učenika i radnika školske ustanove, između učenika i druge odrasle osobe;</a:t>
            </a:r>
          </a:p>
          <a:p>
            <a:pPr marL="0" indent="0">
              <a:buNone/>
            </a:pPr>
            <a:r>
              <a:rPr lang="hr-HR" sz="2300" dirty="0" smtClean="0">
                <a:latin typeface="Times New Roman" panose="02020603050405020304" pitchFamily="18" charset="0"/>
                <a:cs typeface="Times New Roman" panose="02020603050405020304" pitchFamily="18" charset="0"/>
              </a:rPr>
              <a:t>-prijavom </a:t>
            </a:r>
            <a:r>
              <a:rPr lang="hr-HR" sz="2300" dirty="0">
                <a:latin typeface="Times New Roman" panose="02020603050405020304" pitchFamily="18" charset="0"/>
                <a:cs typeface="Times New Roman" panose="02020603050405020304" pitchFamily="18" charset="0"/>
              </a:rPr>
              <a:t>povrede prava učenika stručnim tijelima školske </a:t>
            </a:r>
            <a:r>
              <a:rPr lang="hr-HR" sz="2300" dirty="0" smtClean="0">
                <a:latin typeface="Times New Roman" panose="02020603050405020304" pitchFamily="18" charset="0"/>
                <a:cs typeface="Times New Roman" panose="02020603050405020304" pitchFamily="18" charset="0"/>
              </a:rPr>
              <a:t>ustanove;</a:t>
            </a:r>
          </a:p>
          <a:p>
            <a:pPr marL="0" indent="0">
              <a:buNone/>
            </a:pPr>
            <a:r>
              <a:rPr lang="hr-HR" sz="2300" dirty="0" smtClean="0">
                <a:latin typeface="Times New Roman" panose="02020603050405020304" pitchFamily="18" charset="0"/>
                <a:cs typeface="Times New Roman" panose="02020603050405020304" pitchFamily="18" charset="0"/>
              </a:rPr>
              <a:t>-prijavom </a:t>
            </a:r>
            <a:r>
              <a:rPr lang="hr-HR" sz="2300" dirty="0">
                <a:latin typeface="Times New Roman" panose="02020603050405020304" pitchFamily="18" charset="0"/>
                <a:cs typeface="Times New Roman" panose="02020603050405020304" pitchFamily="18" charset="0"/>
              </a:rPr>
              <a:t>povrede prava učenika nadležnim tijelima izvan školske ustanove;</a:t>
            </a:r>
          </a:p>
          <a:p>
            <a:pPr marL="0" indent="0">
              <a:buNone/>
            </a:pPr>
            <a:r>
              <a:rPr lang="hr-HR" sz="2300" dirty="0" smtClean="0">
                <a:latin typeface="Times New Roman" panose="02020603050405020304" pitchFamily="18" charset="0"/>
                <a:cs typeface="Times New Roman" panose="02020603050405020304" pitchFamily="18" charset="0"/>
              </a:rPr>
              <a:t>-postupanjem </a:t>
            </a:r>
            <a:r>
              <a:rPr lang="hr-HR" sz="2300" dirty="0">
                <a:latin typeface="Times New Roman" panose="02020603050405020304" pitchFamily="18" charset="0"/>
                <a:cs typeface="Times New Roman" panose="02020603050405020304" pitchFamily="18" charset="0"/>
              </a:rPr>
              <a:t>stručnih tijela školske ustanove prema žrtvama </a:t>
            </a:r>
            <a:r>
              <a:rPr lang="hr-HR" sz="2300" dirty="0" smtClean="0">
                <a:latin typeface="Times New Roman" panose="02020603050405020304" pitchFamily="18" charset="0"/>
                <a:cs typeface="Times New Roman" panose="02020603050405020304" pitchFamily="18" charset="0"/>
              </a:rPr>
              <a:t>nasilja;</a:t>
            </a:r>
          </a:p>
          <a:p>
            <a:pPr marL="0" indent="0">
              <a:buNone/>
            </a:pPr>
            <a:r>
              <a:rPr lang="hr-HR" sz="2300" dirty="0" smtClean="0">
                <a:latin typeface="Times New Roman" panose="02020603050405020304" pitchFamily="18" charset="0"/>
                <a:cs typeface="Times New Roman" panose="02020603050405020304" pitchFamily="18" charset="0"/>
              </a:rPr>
              <a:t>-postupanjem </a:t>
            </a:r>
            <a:r>
              <a:rPr lang="hr-HR" sz="2300" dirty="0">
                <a:latin typeface="Times New Roman" panose="02020603050405020304" pitchFamily="18" charset="0"/>
                <a:cs typeface="Times New Roman" panose="02020603050405020304" pitchFamily="18" charset="0"/>
              </a:rPr>
              <a:t>stručnih tijela školske ustanove prema kršiteljima prava </a:t>
            </a:r>
            <a:r>
              <a:rPr lang="hr-HR" sz="2300" dirty="0" smtClean="0">
                <a:latin typeface="Times New Roman" panose="02020603050405020304" pitchFamily="18" charset="0"/>
                <a:cs typeface="Times New Roman" panose="02020603050405020304" pitchFamily="18" charset="0"/>
              </a:rPr>
              <a:t>učenika;</a:t>
            </a:r>
          </a:p>
          <a:p>
            <a:pPr marL="0" indent="0">
              <a:buNone/>
            </a:pPr>
            <a:r>
              <a:rPr lang="hr-HR" sz="2300" dirty="0" smtClean="0">
                <a:latin typeface="Times New Roman" panose="02020603050405020304" pitchFamily="18" charset="0"/>
                <a:cs typeface="Times New Roman" panose="02020603050405020304" pitchFamily="18" charset="0"/>
              </a:rPr>
              <a:t>-postupanjem </a:t>
            </a:r>
            <a:r>
              <a:rPr lang="hr-HR" sz="2300" dirty="0">
                <a:latin typeface="Times New Roman" panose="02020603050405020304" pitchFamily="18" charset="0"/>
                <a:cs typeface="Times New Roman" panose="02020603050405020304" pitchFamily="18" charset="0"/>
              </a:rPr>
              <a:t>školske ustanove u suradnji s nadležnim tijelima izvan školske ustanove prema žrtvama nasilja;</a:t>
            </a:r>
          </a:p>
          <a:p>
            <a:pPr marL="0" indent="0">
              <a:buNone/>
            </a:pPr>
            <a:r>
              <a:rPr lang="hr-HR" sz="2300" dirty="0" smtClean="0">
                <a:latin typeface="Times New Roman" panose="02020603050405020304" pitchFamily="18" charset="0"/>
                <a:cs typeface="Times New Roman" panose="02020603050405020304" pitchFamily="18" charset="0"/>
              </a:rPr>
              <a:t>-postupanjem </a:t>
            </a:r>
            <a:r>
              <a:rPr lang="hr-HR" sz="2300" dirty="0">
                <a:latin typeface="Times New Roman" panose="02020603050405020304" pitchFamily="18" charset="0"/>
                <a:cs typeface="Times New Roman" panose="02020603050405020304" pitchFamily="18" charset="0"/>
              </a:rPr>
              <a:t>školske ustanove u suradnji s nadležnim tijelima izvan školske ustanove prema kršiteljima prava učenika.</a:t>
            </a:r>
          </a:p>
          <a:p>
            <a:endParaRPr lang="hr-HR" dirty="0"/>
          </a:p>
          <a:p>
            <a:endParaRPr lang="hr-HR" dirty="0" smtClean="0"/>
          </a:p>
          <a:p>
            <a:endParaRPr lang="hr-HR" dirty="0"/>
          </a:p>
        </p:txBody>
      </p:sp>
    </p:spTree>
    <p:extLst>
      <p:ext uri="{BB962C8B-B14F-4D97-AF65-F5344CB8AC3E}">
        <p14:creationId xmlns:p14="http://schemas.microsoft.com/office/powerpoint/2010/main" val="16844742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548680"/>
            <a:ext cx="7239000" cy="5907056"/>
          </a:xfrm>
        </p:spPr>
        <p:txBody>
          <a:bodyPr>
            <a:normAutofit/>
          </a:bodyPr>
          <a:lstStyle/>
          <a:p>
            <a:r>
              <a:rPr lang="hr-HR" sz="2400" dirty="0">
                <a:latin typeface="Times New Roman" panose="02020603050405020304" pitchFamily="18" charset="0"/>
                <a:cs typeface="Times New Roman" panose="02020603050405020304" pitchFamily="18" charset="0"/>
              </a:rPr>
              <a:t>(2) Školska ustanova obvezna je skrbiti se o ostvarivanju prava svih učenika.</a:t>
            </a:r>
          </a:p>
          <a:p>
            <a:r>
              <a:rPr lang="hr-HR" sz="2400" dirty="0">
                <a:latin typeface="Times New Roman" panose="02020603050405020304" pitchFamily="18" charset="0"/>
                <a:cs typeface="Times New Roman" panose="02020603050405020304" pitchFamily="18" charset="0"/>
              </a:rPr>
              <a:t>(3) Školska ustanova obvezna je posebno skrbiti o ostvarivanju prava učenika u slučajevima svih oblika nasilja, spolne zlouporabe, zanemarivanja, odgojne zapuštenosti, nehajnog postupanja, zlostavljanja i izrabljivanja.</a:t>
            </a:r>
          </a:p>
          <a:p>
            <a:r>
              <a:rPr lang="hr-HR" sz="2400" dirty="0">
                <a:latin typeface="Times New Roman" panose="02020603050405020304" pitchFamily="18" charset="0"/>
                <a:cs typeface="Times New Roman" panose="02020603050405020304" pitchFamily="18" charset="0"/>
              </a:rPr>
              <a:t>(4) Školska ustanova obvezna je implementirati postojeće preventivne i intervencijske programe te prema potrebama razvijati nove uz odgovarajući model njihova praćenja i vrednovanja</a:t>
            </a:r>
          </a:p>
        </p:txBody>
      </p:sp>
    </p:spTree>
    <p:extLst>
      <p:ext uri="{BB962C8B-B14F-4D97-AF65-F5344CB8AC3E}">
        <p14:creationId xmlns:p14="http://schemas.microsoft.com/office/powerpoint/2010/main" val="4740142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548680"/>
            <a:ext cx="7239000" cy="5907056"/>
          </a:xfrm>
        </p:spPr>
        <p:txBody>
          <a:bodyPr>
            <a:normAutofit/>
          </a:bodyPr>
          <a:lstStyle/>
          <a:p>
            <a:r>
              <a:rPr lang="hr-HR" sz="2400" dirty="0">
                <a:latin typeface="Times New Roman" panose="02020603050405020304" pitchFamily="18" charset="0"/>
                <a:cs typeface="Times New Roman" panose="02020603050405020304" pitchFamily="18" charset="0"/>
              </a:rPr>
              <a:t>(1) U slučaju povrede prava iz članka 5. stavka 2. ovoga pravilnika svaki radnik školske ustanove obvezan je, bez obzira na način na koji je došao do saznanja o mogućoj povredi prava učenika, odmah o tome izvijestiti razrednika ili stručne suradnike školske ustanove koji će o događaju i poduzetim mjerama izvijestiti ravnatelja i odgojno-obrazovnog radnika kojeg je ravnatelj ovlastio za postupanje u slučajevima povrede prava učenika (u daljnjem tekstu: ravnatelj).</a:t>
            </a:r>
          </a:p>
          <a:p>
            <a:r>
              <a:rPr lang="hr-HR" sz="2400" dirty="0">
                <a:latin typeface="Times New Roman" panose="02020603050405020304" pitchFamily="18" charset="0"/>
                <a:cs typeface="Times New Roman" panose="02020603050405020304" pitchFamily="18" charset="0"/>
              </a:rPr>
              <a:t>(2) U školskim ustanovama koje rade u dvije ili više smjena ili se nastava održava i u područnim školama/odjelima ravnatelj će, sukladno organizaciji rada u školskoj ustanovi, ovlastiti jednu ili više osoba za postupanje u slučajevima povrede prava učenika, u pravilu voditelja smjene/područne škole.</a:t>
            </a:r>
          </a:p>
          <a:p>
            <a:endParaRPr lang="hr-HR" dirty="0"/>
          </a:p>
        </p:txBody>
      </p:sp>
    </p:spTree>
    <p:extLst>
      <p:ext uri="{BB962C8B-B14F-4D97-AF65-F5344CB8AC3E}">
        <p14:creationId xmlns:p14="http://schemas.microsoft.com/office/powerpoint/2010/main" val="23993720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404664"/>
            <a:ext cx="7239000" cy="6051072"/>
          </a:xfrm>
        </p:spPr>
        <p:txBody>
          <a:bodyPr>
            <a:normAutofit fontScale="85000" lnSpcReduction="20000"/>
          </a:bodyPr>
          <a:lstStyle/>
          <a:p>
            <a:r>
              <a:rPr lang="hr-HR" dirty="0">
                <a:latin typeface="Times New Roman" panose="02020603050405020304" pitchFamily="18" charset="0"/>
                <a:cs typeface="Times New Roman" panose="02020603050405020304" pitchFamily="18" charset="0"/>
              </a:rPr>
              <a:t>(4) U slučajevima nasilnog postupanja potrebno je postupiti na sljedeći način:</a:t>
            </a:r>
          </a:p>
          <a:p>
            <a:r>
              <a:rPr lang="hr-HR" dirty="0">
                <a:latin typeface="Times New Roman" panose="02020603050405020304" pitchFamily="18" charset="0"/>
                <a:cs typeface="Times New Roman" panose="02020603050405020304" pitchFamily="18" charset="0"/>
              </a:rPr>
              <a:t>a) ravnatelj, razrednik ili stručni suradnik odmah nakon prijavljenoga nasilnog postupanja obvezan je obavijestiti roditelje te ih izvijestiti o svim činjenicama i okolnostima koje je do tada doznao, kao i o aktivnostima i mjerama koje školska ustanova poduzima,</a:t>
            </a:r>
          </a:p>
          <a:p>
            <a:r>
              <a:rPr lang="hr-HR" dirty="0">
                <a:latin typeface="Times New Roman" panose="02020603050405020304" pitchFamily="18" charset="0"/>
                <a:cs typeface="Times New Roman" panose="02020603050405020304" pitchFamily="18" charset="0"/>
              </a:rPr>
              <a:t>b) zaduženi odgojno-obrazovni radnik pratit će učenika u slučaju da se on mora prevesti u liječničku ustanovu prije dolaska roditelja,</a:t>
            </a:r>
          </a:p>
          <a:p>
            <a:r>
              <a:rPr lang="hr-HR" dirty="0">
                <a:latin typeface="Times New Roman" panose="02020603050405020304" pitchFamily="18" charset="0"/>
                <a:cs typeface="Times New Roman" panose="02020603050405020304" pitchFamily="18" charset="0"/>
              </a:rPr>
              <a:t>c) ravnatelj, razrednik ili stručni suradnik odmah nakon prijave odnosno dojave nasilnog postupanja obavit će razgovor s učenikom žrtvom nasilnog postupanja, a u slučaju da je postojala liječnička intervencija, uz dogovor s liječnikom, čim to bude moguće,</a:t>
            </a:r>
          </a:p>
          <a:p>
            <a:r>
              <a:rPr lang="hr-HR" dirty="0">
                <a:latin typeface="Times New Roman" panose="02020603050405020304" pitchFamily="18" charset="0"/>
                <a:cs typeface="Times New Roman" panose="02020603050405020304" pitchFamily="18" charset="0"/>
              </a:rPr>
              <a:t>d) ravnatelj, razrednik ili stručni suradnik odmah nakon prijave odnosno dojave nasilnog postupanja obavit će razgovor s učenikom počiniteljem nasilnog postupka, a u slučaju da je postojala liječnička intervencija, uz dogovor s liječnikom, čim to bude moguće,</a:t>
            </a:r>
          </a:p>
          <a:p>
            <a:endParaRPr lang="hr-HR" dirty="0"/>
          </a:p>
        </p:txBody>
      </p:sp>
    </p:spTree>
    <p:extLst>
      <p:ext uri="{BB962C8B-B14F-4D97-AF65-F5344CB8AC3E}">
        <p14:creationId xmlns:p14="http://schemas.microsoft.com/office/powerpoint/2010/main" val="7613835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692696"/>
            <a:ext cx="7239000" cy="5763040"/>
          </a:xfrm>
        </p:spPr>
        <p:txBody>
          <a:bodyPr>
            <a:normAutofit/>
          </a:bodyPr>
          <a:lstStyle/>
          <a:p>
            <a:r>
              <a:rPr lang="hr-HR" sz="2000" dirty="0">
                <a:latin typeface="Times New Roman" panose="02020603050405020304" pitchFamily="18" charset="0"/>
                <a:cs typeface="Times New Roman" panose="02020603050405020304" pitchFamily="18" charset="0"/>
              </a:rPr>
              <a:t>e) ravnatelj, razrednik ili stručni suradnik obavit će razgovor s drugim učenicima ili odraslim osobama koje imaju informacije o učinjenome nasilnom ponašanju te utvrditi sve okolnosti vezane uz oblik, intenzitet, težinu i vremensko trajanje nasilja,</a:t>
            </a:r>
          </a:p>
          <a:p>
            <a:r>
              <a:rPr lang="hr-HR" sz="2000" dirty="0">
                <a:latin typeface="Times New Roman" panose="02020603050405020304" pitchFamily="18" charset="0"/>
                <a:cs typeface="Times New Roman" panose="02020603050405020304" pitchFamily="18" charset="0"/>
              </a:rPr>
              <a:t>f) u razgovoru s učenicima odgojno-obrazovni radnici školske ustanove obvezni su pažljivo postupati, poštujući učenikovo dostojanstvo, privatnost i pružajući potporu svim sudionicima,</a:t>
            </a:r>
          </a:p>
          <a:p>
            <a:r>
              <a:rPr lang="hr-HR" sz="2000" dirty="0">
                <a:latin typeface="Times New Roman" panose="02020603050405020304" pitchFamily="18" charset="0"/>
                <a:cs typeface="Times New Roman" panose="02020603050405020304" pitchFamily="18" charset="0"/>
              </a:rPr>
              <a:t>g) ako je riječ o osobito teškom obliku ili intenzitetu nasilnog postupanja koje je izazvalo ili može izazvati traumu u učenika koji su žrtve nasilnog događaja ili u drugih učenika koji su svjedočili tom događaju, potrebno je izvijestiti ministarstvo nadležno za poslove obrazovanja koje će u slučaju potrebe osigurati pružanje odgovarajuće psihološke/stručne ili socijalno-pedagoške/psihološke pomoći, a po potrebi i druga nadležna ministarstva,</a:t>
            </a:r>
          </a:p>
          <a:p>
            <a:r>
              <a:rPr lang="hr-HR" sz="2000" dirty="0">
                <a:latin typeface="Times New Roman" panose="02020603050405020304" pitchFamily="18" charset="0"/>
                <a:cs typeface="Times New Roman" panose="02020603050405020304" pitchFamily="18" charset="0"/>
              </a:rPr>
              <a:t>h) ako je riječ o učeniku s teškoćama, odgojno-obrazovni radnici obvezni su poštovati sve posebnosti vezane uz te teškoće.</a:t>
            </a:r>
          </a:p>
          <a:p>
            <a:endParaRPr lang="hr-HR" dirty="0"/>
          </a:p>
        </p:txBody>
      </p:sp>
    </p:spTree>
    <p:extLst>
      <p:ext uri="{BB962C8B-B14F-4D97-AF65-F5344CB8AC3E}">
        <p14:creationId xmlns:p14="http://schemas.microsoft.com/office/powerpoint/2010/main" val="1020746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67544" y="620688"/>
            <a:ext cx="8229600" cy="5462067"/>
          </a:xfrm>
        </p:spPr>
        <p:txBody>
          <a:bodyPr>
            <a:noAutofit/>
          </a:bodyPr>
          <a:lstStyle/>
          <a:p>
            <a:pPr marL="0" indent="0">
              <a:buNone/>
            </a:pPr>
            <a:r>
              <a:rPr lang="pl-PL" sz="2800" b="1" u="sng" dirty="0">
                <a:latin typeface="Times New Roman" panose="02020603050405020304" pitchFamily="18" charset="0"/>
                <a:cs typeface="Times New Roman" panose="02020603050405020304" pitchFamily="18" charset="0"/>
              </a:rPr>
              <a:t>P</a:t>
            </a:r>
            <a:r>
              <a:rPr lang="pl-PL" sz="2800" b="1" u="sng" dirty="0" smtClean="0">
                <a:latin typeface="Times New Roman" panose="02020603050405020304" pitchFamily="18" charset="0"/>
                <a:cs typeface="Times New Roman" panose="02020603050405020304" pitchFamily="18" charset="0"/>
              </a:rPr>
              <a:t>rotokol o postupanju u slučaju </a:t>
            </a:r>
            <a:r>
              <a:rPr lang="hr-HR" sz="2800" b="1" u="sng" dirty="0" smtClean="0">
                <a:latin typeface="Times New Roman" panose="02020603050405020304" pitchFamily="18" charset="0"/>
                <a:cs typeface="Times New Roman" panose="02020603050405020304" pitchFamily="18" charset="0"/>
              </a:rPr>
              <a:t>nasilja među djecom i mladima (Vlada RH, listopad 2004.)</a:t>
            </a:r>
          </a:p>
          <a:p>
            <a:pPr marL="0" indent="0">
              <a:buNone/>
            </a:pPr>
            <a:endParaRPr lang="hr-HR" sz="2800" b="1" dirty="0" smtClean="0">
              <a:latin typeface="Times New Roman" panose="02020603050405020304" pitchFamily="18" charset="0"/>
              <a:cs typeface="Times New Roman" panose="02020603050405020304" pitchFamily="18" charset="0"/>
            </a:endParaRPr>
          </a:p>
          <a:p>
            <a:pPr marL="0" indent="0">
              <a:buNone/>
            </a:pPr>
            <a:r>
              <a:rPr lang="pt-BR" sz="2000" u="sng" dirty="0">
                <a:latin typeface="Times New Roman" panose="02020603050405020304" pitchFamily="18" charset="0"/>
                <a:cs typeface="Times New Roman" panose="02020603050405020304" pitchFamily="18" charset="0"/>
              </a:rPr>
              <a:t>Nasiljem među djecom i mladima smatra se osobito:</a:t>
            </a:r>
          </a:p>
          <a:p>
            <a:r>
              <a:rPr lang="hr-HR" sz="2000" dirty="0" smtClean="0">
                <a:latin typeface="Times New Roman" panose="02020603050405020304" pitchFamily="18" charset="0"/>
                <a:cs typeface="Times New Roman" panose="02020603050405020304" pitchFamily="18" charset="0"/>
              </a:rPr>
              <a:t>namjerno </a:t>
            </a:r>
            <a:r>
              <a:rPr lang="hr-HR" sz="2000" dirty="0">
                <a:latin typeface="Times New Roman" panose="02020603050405020304" pitchFamily="18" charset="0"/>
                <a:cs typeface="Times New Roman" panose="02020603050405020304" pitchFamily="18" charset="0"/>
              </a:rPr>
              <a:t>uzrokovani fizički napad u bilo kojem obliku, primjerice </a:t>
            </a:r>
            <a:r>
              <a:rPr lang="hr-HR" sz="2000" dirty="0" smtClean="0">
                <a:latin typeface="Times New Roman" panose="02020603050405020304" pitchFamily="18" charset="0"/>
                <a:cs typeface="Times New Roman" panose="02020603050405020304" pitchFamily="18" charset="0"/>
              </a:rPr>
              <a:t>udaranje,</a:t>
            </a:r>
            <a:r>
              <a:rPr lang="vi-VN" sz="2000" dirty="0" smtClean="0">
                <a:latin typeface="Times New Roman" panose="02020603050405020304" pitchFamily="18" charset="0"/>
                <a:cs typeface="Times New Roman" panose="02020603050405020304" pitchFamily="18" charset="0"/>
              </a:rPr>
              <a:t>guranje</a:t>
            </a:r>
            <a:r>
              <a:rPr lang="vi-VN" sz="2000" dirty="0">
                <a:latin typeface="Times New Roman" panose="02020603050405020304" pitchFamily="18" charset="0"/>
                <a:cs typeface="Times New Roman" panose="02020603050405020304" pitchFamily="18" charset="0"/>
              </a:rPr>
              <a:t>, </a:t>
            </a:r>
            <a:r>
              <a:rPr lang="vi-VN" sz="2000" dirty="0" smtClean="0">
                <a:latin typeface="Times New Roman" panose="02020603050405020304" pitchFamily="18" charset="0"/>
                <a:cs typeface="Times New Roman" panose="02020603050405020304" pitchFamily="18" charset="0"/>
              </a:rPr>
              <a:t>gađanje</a:t>
            </a:r>
            <a:r>
              <a:rPr lang="vi-VN" sz="2000" dirty="0">
                <a:latin typeface="Times New Roman" panose="02020603050405020304" pitchFamily="18" charset="0"/>
                <a:cs typeface="Times New Roman" panose="02020603050405020304" pitchFamily="18" charset="0"/>
              </a:rPr>
              <a:t>, šamaranje, čupanje, zaključavanje, napad </a:t>
            </a:r>
            <a:r>
              <a:rPr lang="vi-VN" sz="2000" dirty="0" smtClean="0">
                <a:latin typeface="Times New Roman" panose="02020603050405020304" pitchFamily="18" charset="0"/>
                <a:cs typeface="Times New Roman" panose="02020603050405020304" pitchFamily="18" charset="0"/>
              </a:rPr>
              <a:t>različitim</a:t>
            </a:r>
            <a:r>
              <a:rPr lang="hr-HR" sz="2000" dirty="0" smtClean="0">
                <a:latin typeface="Times New Roman" panose="02020603050405020304" pitchFamily="18" charset="0"/>
                <a:cs typeface="Times New Roman" panose="02020603050405020304" pitchFamily="18" charset="0"/>
              </a:rPr>
              <a:t> predmetima</a:t>
            </a:r>
            <a:r>
              <a:rPr lang="hr-HR" sz="2000" dirty="0">
                <a:latin typeface="Times New Roman" panose="02020603050405020304" pitchFamily="18" charset="0"/>
                <a:cs typeface="Times New Roman" panose="02020603050405020304" pitchFamily="18" charset="0"/>
              </a:rPr>
              <a:t>, pljuvanje i slično bez obzira da li je kod napadnutog </a:t>
            </a:r>
            <a:r>
              <a:rPr lang="hr-HR" sz="2000" dirty="0" smtClean="0">
                <a:latin typeface="Times New Roman" panose="02020603050405020304" pitchFamily="18" charset="0"/>
                <a:cs typeface="Times New Roman" panose="02020603050405020304" pitchFamily="18" charset="0"/>
              </a:rPr>
              <a:t>djeteta nastupila </a:t>
            </a:r>
            <a:r>
              <a:rPr lang="hr-HR" sz="2000" dirty="0">
                <a:latin typeface="Times New Roman" panose="02020603050405020304" pitchFamily="18" charset="0"/>
                <a:cs typeface="Times New Roman" panose="02020603050405020304" pitchFamily="18" charset="0"/>
              </a:rPr>
              <a:t>tjelesna povreda</a:t>
            </a:r>
            <a:r>
              <a:rPr lang="hr-HR" sz="2000" dirty="0" smtClean="0">
                <a:latin typeface="Times New Roman" panose="02020603050405020304" pitchFamily="18" charset="0"/>
                <a:cs typeface="Times New Roman" panose="02020603050405020304" pitchFamily="18" charset="0"/>
              </a:rPr>
              <a:t>,</a:t>
            </a:r>
          </a:p>
          <a:p>
            <a:pPr marL="0" indent="0">
              <a:buNone/>
            </a:pPr>
            <a:endParaRPr lang="hr-HR" sz="2000" dirty="0">
              <a:latin typeface="Times New Roman" panose="02020603050405020304" pitchFamily="18" charset="0"/>
              <a:cs typeface="Times New Roman" panose="02020603050405020304" pitchFamily="18" charset="0"/>
            </a:endParaRPr>
          </a:p>
          <a:p>
            <a:r>
              <a:rPr lang="hr-HR" sz="2000" dirty="0" smtClean="0">
                <a:latin typeface="Times New Roman" panose="02020603050405020304" pitchFamily="18" charset="0"/>
                <a:cs typeface="Times New Roman" panose="02020603050405020304" pitchFamily="18" charset="0"/>
              </a:rPr>
              <a:t>psihičko </a:t>
            </a:r>
            <a:r>
              <a:rPr lang="hr-HR" sz="2000" dirty="0">
                <a:latin typeface="Times New Roman" panose="02020603050405020304" pitchFamily="18" charset="0"/>
                <a:cs typeface="Times New Roman" panose="02020603050405020304" pitchFamily="18" charset="0"/>
              </a:rPr>
              <a:t>i emocionalno nasilje prouzročeno </a:t>
            </a:r>
            <a:r>
              <a:rPr lang="hr-HR" sz="2000" dirty="0" smtClean="0">
                <a:latin typeface="Times New Roman" panose="02020603050405020304" pitchFamily="18" charset="0"/>
                <a:cs typeface="Times New Roman" panose="02020603050405020304" pitchFamily="18" charset="0"/>
              </a:rPr>
              <a:t>opetovanim ili </a:t>
            </a:r>
            <a:r>
              <a:rPr lang="hr-HR" sz="2000" dirty="0">
                <a:latin typeface="Times New Roman" panose="02020603050405020304" pitchFamily="18" charset="0"/>
                <a:cs typeface="Times New Roman" panose="02020603050405020304" pitchFamily="18" charset="0"/>
              </a:rPr>
              <a:t>trajnim </a:t>
            </a:r>
            <a:r>
              <a:rPr lang="hr-HR" sz="2000" dirty="0" smtClean="0">
                <a:latin typeface="Times New Roman" panose="02020603050405020304" pitchFamily="18" charset="0"/>
                <a:cs typeface="Times New Roman" panose="02020603050405020304" pitchFamily="18" charset="0"/>
              </a:rPr>
              <a:t>negativnim </a:t>
            </a:r>
            <a:r>
              <a:rPr lang="pl-PL" sz="2000" dirty="0" smtClean="0">
                <a:latin typeface="Times New Roman" panose="02020603050405020304" pitchFamily="18" charset="0"/>
                <a:cs typeface="Times New Roman" panose="02020603050405020304" pitchFamily="18" charset="0"/>
              </a:rPr>
              <a:t>postupcima </a:t>
            </a:r>
            <a:r>
              <a:rPr lang="pl-PL" sz="2000" dirty="0">
                <a:latin typeface="Times New Roman" panose="02020603050405020304" pitchFamily="18" charset="0"/>
                <a:cs typeface="Times New Roman" panose="02020603050405020304" pitchFamily="18" charset="0"/>
              </a:rPr>
              <a:t>od strane jednog djeteta ili više </a:t>
            </a:r>
            <a:r>
              <a:rPr lang="pl-PL" sz="2000" dirty="0" smtClean="0">
                <a:latin typeface="Times New Roman" panose="02020603050405020304" pitchFamily="18" charset="0"/>
                <a:cs typeface="Times New Roman" panose="02020603050405020304" pitchFamily="18" charset="0"/>
              </a:rPr>
              <a:t>djece</a:t>
            </a:r>
            <a:endParaRPr lang="hr-H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39508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548680"/>
            <a:ext cx="7239000" cy="5907056"/>
          </a:xfrm>
        </p:spPr>
        <p:txBody>
          <a:bodyPr>
            <a:normAutofit/>
          </a:bodyPr>
          <a:lstStyle/>
          <a:p>
            <a:r>
              <a:rPr lang="hr-HR" sz="2000" dirty="0">
                <a:latin typeface="Times New Roman" panose="02020603050405020304" pitchFamily="18" charset="0"/>
                <a:cs typeface="Times New Roman" panose="02020603050405020304" pitchFamily="18" charset="0"/>
              </a:rPr>
              <a:t>(1) Ravnatelj je obvezan imenovati osobu za zaštitu osobnih podataka i osobu za pristup informacijama.</a:t>
            </a:r>
          </a:p>
          <a:p>
            <a:r>
              <a:rPr lang="hr-HR" sz="2000" dirty="0">
                <a:latin typeface="Times New Roman" panose="02020603050405020304" pitchFamily="18" charset="0"/>
                <a:cs typeface="Times New Roman" panose="02020603050405020304" pitchFamily="18" charset="0"/>
              </a:rPr>
              <a:t>(2) Zadužene osobe moraju se pridržavati posebnih propisa vezanih uza zaštitu osobnih podataka i prava na pristup informacijama</a:t>
            </a:r>
            <a:r>
              <a:rPr lang="hr-HR" sz="2000" dirty="0" smtClean="0">
                <a:latin typeface="Times New Roman" panose="02020603050405020304" pitchFamily="18" charset="0"/>
                <a:cs typeface="Times New Roman" panose="02020603050405020304" pitchFamily="18" charset="0"/>
              </a:rPr>
              <a:t>.</a:t>
            </a:r>
          </a:p>
          <a:p>
            <a:r>
              <a:rPr lang="hr-HR" sz="2000" dirty="0">
                <a:latin typeface="Times New Roman" panose="02020603050405020304" pitchFamily="18" charset="0"/>
                <a:cs typeface="Times New Roman" panose="02020603050405020304" pitchFamily="18" charset="0"/>
              </a:rPr>
              <a:t>Učenici imaju pravo na pristup Internetu na računalu školske ustanove samo u nazočnosti odgojno-obrazovnog radnika i uz njegovo odobrenje.</a:t>
            </a:r>
          </a:p>
          <a:p>
            <a:r>
              <a:rPr lang="hr-HR" sz="2000" dirty="0" smtClean="0">
                <a:latin typeface="Times New Roman" panose="02020603050405020304" pitchFamily="18" charset="0"/>
                <a:cs typeface="Times New Roman" panose="02020603050405020304" pitchFamily="18" charset="0"/>
              </a:rPr>
              <a:t> </a:t>
            </a:r>
            <a:r>
              <a:rPr lang="hr-HR" sz="2000" dirty="0">
                <a:latin typeface="Times New Roman" panose="02020603050405020304" pitchFamily="18" charset="0"/>
                <a:cs typeface="Times New Roman" panose="02020603050405020304" pitchFamily="18" charset="0"/>
              </a:rPr>
              <a:t>Školska ustanova obvezna je ugraditi filtre koji sprečavaju pristup stranicama s neprimjerenim sadržajima, osim ako isti već nisu realizirani preko </a:t>
            </a:r>
            <a:r>
              <a:rPr lang="hr-HR" sz="2000" dirty="0" err="1">
                <a:latin typeface="Times New Roman" panose="02020603050405020304" pitchFamily="18" charset="0"/>
                <a:cs typeface="Times New Roman" panose="02020603050405020304" pitchFamily="18" charset="0"/>
              </a:rPr>
              <a:t>CARNet</a:t>
            </a:r>
            <a:r>
              <a:rPr lang="hr-HR" sz="2000" dirty="0">
                <a:latin typeface="Times New Roman" panose="02020603050405020304" pitchFamily="18" charset="0"/>
                <a:cs typeface="Times New Roman" panose="02020603050405020304" pitchFamily="18" charset="0"/>
              </a:rPr>
              <a:t>-a</a:t>
            </a:r>
            <a:r>
              <a:rPr lang="hr-HR" sz="2000" dirty="0" smtClean="0">
                <a:latin typeface="Times New Roman" panose="02020603050405020304" pitchFamily="18" charset="0"/>
                <a:cs typeface="Times New Roman" panose="02020603050405020304" pitchFamily="18" charset="0"/>
              </a:rPr>
              <a:t>.</a:t>
            </a:r>
            <a:endParaRPr lang="hr-HR" sz="2000" dirty="0">
              <a:latin typeface="Times New Roman" panose="02020603050405020304" pitchFamily="18" charset="0"/>
              <a:cs typeface="Times New Roman" panose="02020603050405020304" pitchFamily="18" charset="0"/>
            </a:endParaRPr>
          </a:p>
          <a:p>
            <a:r>
              <a:rPr lang="hr-HR" sz="2000" dirty="0">
                <a:latin typeface="Times New Roman" panose="02020603050405020304" pitchFamily="18" charset="0"/>
                <a:cs typeface="Times New Roman" panose="02020603050405020304" pitchFamily="18" charset="0"/>
              </a:rPr>
              <a:t>Školska </a:t>
            </a:r>
            <a:r>
              <a:rPr lang="hr-HR" sz="2000" dirty="0" smtClean="0">
                <a:latin typeface="Times New Roman" panose="02020603050405020304" pitchFamily="18" charset="0"/>
                <a:cs typeface="Times New Roman" panose="02020603050405020304" pitchFamily="18" charset="0"/>
              </a:rPr>
              <a:t>ustanova </a:t>
            </a:r>
            <a:r>
              <a:rPr lang="hr-HR" sz="2000" dirty="0">
                <a:latin typeface="Times New Roman" panose="02020603050405020304" pitchFamily="18" charset="0"/>
                <a:cs typeface="Times New Roman" panose="02020603050405020304" pitchFamily="18" charset="0"/>
              </a:rPr>
              <a:t>obvezna je donijeti i provoditi školske preventivne programe</a:t>
            </a:r>
            <a:r>
              <a:rPr lang="hr-HR" sz="2000" dirty="0" smtClean="0">
                <a:latin typeface="Times New Roman" panose="02020603050405020304" pitchFamily="18" charset="0"/>
                <a:cs typeface="Times New Roman" panose="02020603050405020304" pitchFamily="18" charset="0"/>
              </a:rPr>
              <a:t>.</a:t>
            </a:r>
          </a:p>
          <a:p>
            <a:r>
              <a:rPr lang="hr-HR" sz="2000" dirty="0">
                <a:latin typeface="Times New Roman" panose="02020603050405020304" pitchFamily="18" charset="0"/>
                <a:cs typeface="Times New Roman" panose="02020603050405020304" pitchFamily="18" charset="0"/>
              </a:rPr>
              <a:t>Ravnatelj je obvezan najmanje dva puta tijekom školske godine izvijestiti učiteljsko/nastavničko/</a:t>
            </a:r>
            <a:r>
              <a:rPr lang="hr-HR" sz="2000" dirty="0" err="1">
                <a:latin typeface="Times New Roman" panose="02020603050405020304" pitchFamily="18" charset="0"/>
                <a:cs typeface="Times New Roman" panose="02020603050405020304" pitchFamily="18" charset="0"/>
              </a:rPr>
              <a:t>domsko</a:t>
            </a:r>
            <a:r>
              <a:rPr lang="hr-HR" sz="2000" dirty="0">
                <a:latin typeface="Times New Roman" panose="02020603050405020304" pitchFamily="18" charset="0"/>
                <a:cs typeface="Times New Roman" panose="02020603050405020304" pitchFamily="18" charset="0"/>
              </a:rPr>
              <a:t> vijeće, </a:t>
            </a:r>
            <a:r>
              <a:rPr lang="hr-HR" sz="2000" dirty="0" err="1">
                <a:latin typeface="Times New Roman" panose="02020603050405020304" pitchFamily="18" charset="0"/>
                <a:cs typeface="Times New Roman" panose="02020603050405020304" pitchFamily="18" charset="0"/>
              </a:rPr>
              <a:t>vijeće</a:t>
            </a:r>
            <a:r>
              <a:rPr lang="hr-HR" sz="2000" dirty="0">
                <a:latin typeface="Times New Roman" panose="02020603050405020304" pitchFamily="18" charset="0"/>
                <a:cs typeface="Times New Roman" panose="02020603050405020304" pitchFamily="18" charset="0"/>
              </a:rPr>
              <a:t> roditelja i školski/</a:t>
            </a:r>
            <a:r>
              <a:rPr lang="hr-HR" sz="2000" dirty="0" err="1">
                <a:latin typeface="Times New Roman" panose="02020603050405020304" pitchFamily="18" charset="0"/>
                <a:cs typeface="Times New Roman" panose="02020603050405020304" pitchFamily="18" charset="0"/>
              </a:rPr>
              <a:t>domski</a:t>
            </a:r>
            <a:r>
              <a:rPr lang="hr-HR" sz="2000" dirty="0">
                <a:latin typeface="Times New Roman" panose="02020603050405020304" pitchFamily="18" charset="0"/>
                <a:cs typeface="Times New Roman" panose="02020603050405020304" pitchFamily="18" charset="0"/>
              </a:rPr>
              <a:t> odbor o stanju sigurnosti, provođenju preventivnih programa te mjerama poduzetim u cilju zaštite prava učenika.</a:t>
            </a:r>
          </a:p>
          <a:p>
            <a:endParaRPr lang="hr-H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20587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620688"/>
            <a:ext cx="7239000" cy="5835048"/>
          </a:xfrm>
        </p:spPr>
        <p:txBody>
          <a:bodyPr/>
          <a:lstStyle/>
          <a:p>
            <a:r>
              <a:rPr lang="hr-HR" sz="2800" b="1" u="sng" dirty="0" smtClean="0">
                <a:latin typeface="Times New Roman" panose="02020603050405020304" pitchFamily="18" charset="0"/>
                <a:cs typeface="Times New Roman" panose="02020603050405020304" pitchFamily="18" charset="0"/>
              </a:rPr>
              <a:t>Protokol </a:t>
            </a:r>
            <a:r>
              <a:rPr lang="hr-HR" sz="2800" b="1" u="sng" dirty="0">
                <a:latin typeface="Times New Roman" panose="02020603050405020304" pitchFamily="18" charset="0"/>
                <a:cs typeface="Times New Roman" panose="02020603050405020304" pitchFamily="18" charset="0"/>
              </a:rPr>
              <a:t>o postupanju u slučaju zlostavljanja i </a:t>
            </a:r>
            <a:r>
              <a:rPr lang="hr-HR" sz="2800" b="1" u="sng" dirty="0" smtClean="0">
                <a:latin typeface="Times New Roman" panose="02020603050405020304" pitchFamily="18" charset="0"/>
                <a:cs typeface="Times New Roman" panose="02020603050405020304" pitchFamily="18" charset="0"/>
              </a:rPr>
              <a:t>zanemarivanja djece </a:t>
            </a:r>
            <a:r>
              <a:rPr lang="hr-HR" sz="2800" b="1" u="sng" dirty="0">
                <a:latin typeface="Times New Roman" panose="02020603050405020304" pitchFamily="18" charset="0"/>
                <a:cs typeface="Times New Roman" panose="02020603050405020304" pitchFamily="18" charset="0"/>
              </a:rPr>
              <a:t>(Vlada RH, studeni </a:t>
            </a:r>
            <a:r>
              <a:rPr lang="hr-HR" sz="2800" b="1" u="sng" dirty="0" smtClean="0">
                <a:latin typeface="Times New Roman" panose="02020603050405020304" pitchFamily="18" charset="0"/>
                <a:cs typeface="Times New Roman" panose="02020603050405020304" pitchFamily="18" charset="0"/>
              </a:rPr>
              <a:t>2014.)</a:t>
            </a:r>
          </a:p>
          <a:p>
            <a:pPr marL="0" indent="0">
              <a:buNone/>
            </a:pPr>
            <a:endParaRPr lang="hr-HR" sz="2800" b="1" u="sng" dirty="0">
              <a:latin typeface="Times New Roman" panose="02020603050405020304" pitchFamily="18" charset="0"/>
              <a:cs typeface="Times New Roman" panose="02020603050405020304" pitchFamily="18" charset="0"/>
            </a:endParaRPr>
          </a:p>
          <a:p>
            <a:r>
              <a:rPr lang="hr-HR" dirty="0">
                <a:latin typeface="Times New Roman" panose="02020603050405020304" pitchFamily="18" charset="0"/>
                <a:cs typeface="Times New Roman" panose="02020603050405020304" pitchFamily="18" charset="0"/>
              </a:rPr>
              <a:t>Protokol o postupanju u slučaju zlostavljanja i zanemarivanja djeteta ima cilj pružiti važne informacije o postupanju odgojno-obrazovnih ustanova u preveniraju i postupanju u slučaju pojave zlostavljanja i zanemarivanja djeteta. </a:t>
            </a:r>
          </a:p>
          <a:p>
            <a:endParaRPr lang="hr-HR" dirty="0"/>
          </a:p>
        </p:txBody>
      </p:sp>
    </p:spTree>
    <p:extLst>
      <p:ext uri="{BB962C8B-B14F-4D97-AF65-F5344CB8AC3E}">
        <p14:creationId xmlns:p14="http://schemas.microsoft.com/office/powerpoint/2010/main" val="30978119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836712"/>
            <a:ext cx="7239000" cy="5619024"/>
          </a:xfrm>
        </p:spPr>
        <p:txBody>
          <a:bodyPr>
            <a:normAutofit/>
          </a:bodyPr>
          <a:lstStyle/>
          <a:p>
            <a:endParaRPr lang="hr-HR" dirty="0"/>
          </a:p>
          <a:p>
            <a:pPr marL="0" indent="0">
              <a:buNone/>
            </a:pPr>
            <a:r>
              <a:rPr lang="hr-HR" dirty="0" smtClean="0">
                <a:latin typeface="Times New Roman" panose="02020603050405020304" pitchFamily="18" charset="0"/>
                <a:cs typeface="Times New Roman" panose="02020603050405020304" pitchFamily="18" charset="0"/>
              </a:rPr>
              <a:t>Postupanje </a:t>
            </a:r>
            <a:r>
              <a:rPr lang="hr-HR" dirty="0">
                <a:latin typeface="Times New Roman" panose="02020603050405020304" pitchFamily="18" charset="0"/>
                <a:cs typeface="Times New Roman" panose="02020603050405020304" pitchFamily="18" charset="0"/>
              </a:rPr>
              <a:t>u poduzimanju mjera zaštite u slučaju povrede prava djeteta </a:t>
            </a:r>
          </a:p>
          <a:p>
            <a:r>
              <a:rPr lang="hr-HR" dirty="0">
                <a:latin typeface="Times New Roman" panose="02020603050405020304" pitchFamily="18" charset="0"/>
                <a:cs typeface="Times New Roman" panose="02020603050405020304" pitchFamily="18" charset="0"/>
              </a:rPr>
              <a:t>U slučajevima sumnje u zlostavljanje ili zanemarivanja djeteta, sukladno ovom Protokolu, odgojno-obrazovni djelatnici u suradnji s </a:t>
            </a:r>
            <a:r>
              <a:rPr lang="hr-HR" dirty="0" smtClean="0">
                <a:latin typeface="Times New Roman" panose="02020603050405020304" pitchFamily="18" charset="0"/>
                <a:cs typeface="Times New Roman" panose="02020603050405020304" pitchFamily="18" charset="0"/>
              </a:rPr>
              <a:t>nadležnim </a:t>
            </a:r>
            <a:r>
              <a:rPr lang="hr-HR" dirty="0">
                <a:latin typeface="Times New Roman" panose="02020603050405020304" pitchFamily="18" charset="0"/>
                <a:cs typeface="Times New Roman" panose="02020603050405020304" pitchFamily="18" charset="0"/>
              </a:rPr>
              <a:t>institucijama i tijelima obvezni su ž</a:t>
            </a:r>
            <a:r>
              <a:rPr lang="hr-HR" dirty="0" smtClean="0">
                <a:latin typeface="Times New Roman" panose="02020603050405020304" pitchFamily="18" charset="0"/>
                <a:cs typeface="Times New Roman" panose="02020603050405020304" pitchFamily="18" charset="0"/>
              </a:rPr>
              <a:t>urno </a:t>
            </a:r>
            <a:r>
              <a:rPr lang="hr-HR" dirty="0">
                <a:latin typeface="Times New Roman" panose="02020603050405020304" pitchFamily="18" charset="0"/>
                <a:cs typeface="Times New Roman" panose="02020603050405020304" pitchFamily="18" charset="0"/>
              </a:rPr>
              <a:t>pokrenuti postupak radi zaštite prava djeteta. Odgojno-obrazovni djelatnici </a:t>
            </a:r>
            <a:r>
              <a:rPr lang="hr-HR" dirty="0" smtClean="0">
                <a:latin typeface="Times New Roman" panose="02020603050405020304" pitchFamily="18" charset="0"/>
                <a:cs typeface="Times New Roman" panose="02020603050405020304" pitchFamily="18" charset="0"/>
              </a:rPr>
              <a:t>dužni </a:t>
            </a:r>
            <a:r>
              <a:rPr lang="hr-HR" dirty="0">
                <a:latin typeface="Times New Roman" panose="02020603050405020304" pitchFamily="18" charset="0"/>
                <a:cs typeface="Times New Roman" panose="02020603050405020304" pitchFamily="18" charset="0"/>
              </a:rPr>
              <a:t>su odmah prijaviti ravnatelju ili stručnom suradniku postupanje na štetu djeteta. </a:t>
            </a:r>
          </a:p>
        </p:txBody>
      </p:sp>
    </p:spTree>
    <p:extLst>
      <p:ext uri="{BB962C8B-B14F-4D97-AF65-F5344CB8AC3E}">
        <p14:creationId xmlns:p14="http://schemas.microsoft.com/office/powerpoint/2010/main" val="10872214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normAutofit fontScale="92500"/>
          </a:bodyPr>
          <a:lstStyle/>
          <a:p>
            <a:pPr algn="just"/>
            <a:r>
              <a:rPr lang="hr-HR" dirty="0" smtClean="0">
                <a:latin typeface="Times New Roman" panose="02020603050405020304" pitchFamily="18" charset="0"/>
                <a:cs typeface="Times New Roman" panose="02020603050405020304" pitchFamily="18" charset="0"/>
              </a:rPr>
              <a:t>U </a:t>
            </a:r>
            <a:r>
              <a:rPr lang="hr-HR" dirty="0">
                <a:latin typeface="Times New Roman" panose="02020603050405020304" pitchFamily="18" charset="0"/>
                <a:cs typeface="Times New Roman" panose="02020603050405020304" pitchFamily="18" charset="0"/>
              </a:rPr>
              <a:t>slučajevima nasilnog postupanja prema učeniku, djelatnici </a:t>
            </a:r>
            <a:r>
              <a:rPr lang="hr-HR" dirty="0" smtClean="0">
                <a:latin typeface="Times New Roman" panose="02020603050405020304" pitchFamily="18" charset="0"/>
                <a:cs typeface="Times New Roman" panose="02020603050405020304" pitchFamily="18" charset="0"/>
              </a:rPr>
              <a:t>odgojno-obrazovnih </a:t>
            </a:r>
            <a:r>
              <a:rPr lang="hr-HR" dirty="0">
                <a:latin typeface="Times New Roman" panose="02020603050405020304" pitchFamily="18" charset="0"/>
                <a:cs typeface="Times New Roman" panose="02020603050405020304" pitchFamily="18" charset="0"/>
              </a:rPr>
              <a:t>ustanova obvezni su odmah poduzeti mjere s ciljem zaustavljanja nasilnog postupanja, </a:t>
            </a:r>
            <a:r>
              <a:rPr lang="hr-HR" dirty="0" smtClean="0">
                <a:latin typeface="Times New Roman" panose="02020603050405020304" pitchFamily="18" charset="0"/>
                <a:cs typeface="Times New Roman" panose="02020603050405020304" pitchFamily="18" charset="0"/>
              </a:rPr>
              <a:t>pružiti </a:t>
            </a:r>
            <a:r>
              <a:rPr lang="hr-HR" dirty="0">
                <a:latin typeface="Times New Roman" panose="02020603050405020304" pitchFamily="18" charset="0"/>
                <a:cs typeface="Times New Roman" panose="02020603050405020304" pitchFamily="18" charset="0"/>
              </a:rPr>
              <a:t>pomoć u skladu sa svojim kompetencijama. Ako je učenik </a:t>
            </a:r>
            <a:r>
              <a:rPr lang="hr-HR" dirty="0" smtClean="0">
                <a:latin typeface="Times New Roman" panose="02020603050405020304" pitchFamily="18" charset="0"/>
                <a:cs typeface="Times New Roman" panose="02020603050405020304" pitchFamily="18" charset="0"/>
              </a:rPr>
              <a:t>ozlijeđen </a:t>
            </a:r>
            <a:r>
              <a:rPr lang="hr-HR" dirty="0">
                <a:latin typeface="Times New Roman" panose="02020603050405020304" pitchFamily="18" charset="0"/>
                <a:cs typeface="Times New Roman" panose="02020603050405020304" pitchFamily="18" charset="0"/>
              </a:rPr>
              <a:t>u mjeri koja zahtjeva liječničku pomoć, osobito hitnu medicinsku pomoć, odgojno-obrazovni djelatnik ili ravnatelj obvezan je odmah </a:t>
            </a:r>
            <a:r>
              <a:rPr lang="hr-HR" dirty="0" smtClean="0">
                <a:latin typeface="Times New Roman" panose="02020603050405020304" pitchFamily="18" charset="0"/>
                <a:cs typeface="Times New Roman" panose="02020603050405020304" pitchFamily="18" charset="0"/>
              </a:rPr>
              <a:t>zatražiti </a:t>
            </a:r>
            <a:r>
              <a:rPr lang="hr-HR" dirty="0">
                <a:latin typeface="Times New Roman" panose="02020603050405020304" pitchFamily="18" charset="0"/>
                <a:cs typeface="Times New Roman" panose="02020603050405020304" pitchFamily="18" charset="0"/>
              </a:rPr>
              <a:t>pomoć liječnika, odnosno hitne medicinske </a:t>
            </a:r>
            <a:r>
              <a:rPr lang="hr-HR" dirty="0" smtClean="0">
                <a:latin typeface="Times New Roman" panose="02020603050405020304" pitchFamily="18" charset="0"/>
                <a:cs typeface="Times New Roman" panose="02020603050405020304" pitchFamily="18" charset="0"/>
              </a:rPr>
              <a:t>službe </a:t>
            </a:r>
            <a:r>
              <a:rPr lang="hr-HR" dirty="0">
                <a:latin typeface="Times New Roman" panose="02020603050405020304" pitchFamily="18" charset="0"/>
                <a:cs typeface="Times New Roman" panose="02020603050405020304" pitchFamily="18" charset="0"/>
              </a:rPr>
              <a:t>te postupiti po dobivenim </a:t>
            </a:r>
            <a:r>
              <a:rPr lang="hr-HR" dirty="0" smtClean="0">
                <a:latin typeface="Times New Roman" panose="02020603050405020304" pitchFamily="18" charset="0"/>
                <a:cs typeface="Times New Roman" panose="02020603050405020304" pitchFamily="18" charset="0"/>
              </a:rPr>
              <a:t>preporukama. Odgojno-obrazovna </a:t>
            </a:r>
            <a:r>
              <a:rPr lang="hr-HR" dirty="0">
                <a:latin typeface="Times New Roman" panose="02020603050405020304" pitchFamily="18" charset="0"/>
                <a:cs typeface="Times New Roman" panose="02020603050405020304" pitchFamily="18" charset="0"/>
              </a:rPr>
              <a:t>ustanova će u slučaju potrebe odmah pozvati i djelatnike policije odnosno izvršiti prijavu policiji i obavijestiti centar za socijalnu skrb. </a:t>
            </a:r>
          </a:p>
          <a:p>
            <a:endParaRPr lang="hr-HR" dirty="0"/>
          </a:p>
        </p:txBody>
      </p:sp>
      <p:sp>
        <p:nvSpPr>
          <p:cNvPr id="2" name="Naslov 1"/>
          <p:cNvSpPr>
            <a:spLocks noGrp="1"/>
          </p:cNvSpPr>
          <p:nvPr>
            <p:ph type="title"/>
          </p:nvPr>
        </p:nvSpPr>
        <p:spPr/>
        <p:txBody>
          <a:bodyPr/>
          <a:lstStyle/>
          <a:p>
            <a:r>
              <a:rPr lang="hr-HR" dirty="0" smtClean="0"/>
              <a:t>Obveze škole</a:t>
            </a:r>
            <a:endParaRPr lang="hr-HR" dirty="0"/>
          </a:p>
        </p:txBody>
      </p:sp>
    </p:spTree>
    <p:extLst>
      <p:ext uri="{BB962C8B-B14F-4D97-AF65-F5344CB8AC3E}">
        <p14:creationId xmlns:p14="http://schemas.microsoft.com/office/powerpoint/2010/main" val="38860293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692696"/>
            <a:ext cx="7239000" cy="5763040"/>
          </a:xfrm>
        </p:spPr>
        <p:txBody>
          <a:bodyPr>
            <a:normAutofit/>
          </a:bodyPr>
          <a:lstStyle/>
          <a:p>
            <a:endParaRPr lang="hr-HR" dirty="0"/>
          </a:p>
          <a:p>
            <a:pPr algn="just"/>
            <a:r>
              <a:rPr lang="hr-HR" dirty="0">
                <a:latin typeface="Times New Roman" panose="02020603050405020304" pitchFamily="18" charset="0"/>
                <a:cs typeface="Times New Roman" panose="02020603050405020304" pitchFamily="18" charset="0"/>
              </a:rPr>
              <a:t>U slučaju osobito teškog oblika ili intenziteta nasilnog postupanja koje je izazvalo ili </a:t>
            </a:r>
            <a:r>
              <a:rPr lang="hr-HR" dirty="0" smtClean="0">
                <a:latin typeface="Times New Roman" panose="02020603050405020304" pitchFamily="18" charset="0"/>
                <a:cs typeface="Times New Roman" panose="02020603050405020304" pitchFamily="18" charset="0"/>
              </a:rPr>
              <a:t>može </a:t>
            </a:r>
            <a:r>
              <a:rPr lang="hr-HR" dirty="0">
                <a:latin typeface="Times New Roman" panose="02020603050405020304" pitchFamily="18" charset="0"/>
                <a:cs typeface="Times New Roman" panose="02020603050405020304" pitchFamily="18" charset="0"/>
              </a:rPr>
              <a:t>izazvati traumu kod djeteta ž</a:t>
            </a:r>
            <a:r>
              <a:rPr lang="hr-HR" dirty="0" smtClean="0">
                <a:latin typeface="Times New Roman" panose="02020603050405020304" pitchFamily="18" charset="0"/>
                <a:cs typeface="Times New Roman" panose="02020603050405020304" pitchFamily="18" charset="0"/>
              </a:rPr>
              <a:t>rtve </a:t>
            </a:r>
            <a:r>
              <a:rPr lang="hr-HR" dirty="0">
                <a:latin typeface="Times New Roman" panose="02020603050405020304" pitchFamily="18" charset="0"/>
                <a:cs typeface="Times New Roman" panose="02020603050405020304" pitchFamily="18" charset="0"/>
              </a:rPr>
              <a:t>ili drugih učenika, odgojno-obrazovna ustanova će izvijestiti ministarstvo </a:t>
            </a:r>
            <a:r>
              <a:rPr lang="hr-HR" dirty="0" smtClean="0">
                <a:latin typeface="Times New Roman" panose="02020603050405020304" pitchFamily="18" charset="0"/>
                <a:cs typeface="Times New Roman" panose="02020603050405020304" pitchFamily="18" charset="0"/>
              </a:rPr>
              <a:t>nadležno </a:t>
            </a:r>
            <a:r>
              <a:rPr lang="hr-HR" dirty="0">
                <a:latin typeface="Times New Roman" panose="02020603050405020304" pitchFamily="18" charset="0"/>
                <a:cs typeface="Times New Roman" panose="02020603050405020304" pitchFamily="18" charset="0"/>
              </a:rPr>
              <a:t>za poslove odgoja i obrazovanja, a po potrebi i druga ministarstva te moći </a:t>
            </a:r>
            <a:r>
              <a:rPr lang="hr-HR" dirty="0" smtClean="0">
                <a:latin typeface="Times New Roman" panose="02020603050405020304" pitchFamily="18" charset="0"/>
                <a:cs typeface="Times New Roman" panose="02020603050405020304" pitchFamily="18" charset="0"/>
              </a:rPr>
              <a:t>zatražiti </a:t>
            </a:r>
            <a:r>
              <a:rPr lang="hr-HR" dirty="0">
                <a:latin typeface="Times New Roman" panose="02020603050405020304" pitchFamily="18" charset="0"/>
                <a:cs typeface="Times New Roman" panose="02020603050405020304" pitchFamily="18" charset="0"/>
              </a:rPr>
              <a:t>odgovarajuću stručnu psihološku ili socijalno/pedagošku pomoć za učenike odgojno-obrazovne ustanove. </a:t>
            </a:r>
          </a:p>
        </p:txBody>
      </p:sp>
    </p:spTree>
    <p:extLst>
      <p:ext uri="{BB962C8B-B14F-4D97-AF65-F5344CB8AC3E}">
        <p14:creationId xmlns:p14="http://schemas.microsoft.com/office/powerpoint/2010/main" val="31396260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908720"/>
            <a:ext cx="7239000" cy="5547016"/>
          </a:xfrm>
        </p:spPr>
        <p:txBody>
          <a:bodyPr>
            <a:normAutofit/>
          </a:bodyPr>
          <a:lstStyle/>
          <a:p>
            <a:endParaRPr lang="hr-HR" dirty="0"/>
          </a:p>
          <a:p>
            <a:r>
              <a:rPr lang="hr-HR" dirty="0">
                <a:latin typeface="Times New Roman" panose="02020603050405020304" pitchFamily="18" charset="0"/>
                <a:cs typeface="Times New Roman" panose="02020603050405020304" pitchFamily="18" charset="0"/>
              </a:rPr>
              <a:t>Agencija za odgoj i obrazovanje organizira stručno usavršavanje za nastavnike i stručne suradnike u </a:t>
            </a:r>
            <a:r>
              <a:rPr lang="hr-HR" dirty="0" smtClean="0">
                <a:latin typeface="Times New Roman" panose="02020603050405020304" pitchFamily="18" charset="0"/>
                <a:cs typeface="Times New Roman" panose="02020603050405020304" pitchFamily="18" charset="0"/>
              </a:rPr>
              <a:t>odgojno-obrazovnim ustanovama. </a:t>
            </a:r>
          </a:p>
          <a:p>
            <a:r>
              <a:rPr lang="hr-HR" dirty="0" smtClean="0">
                <a:latin typeface="Times New Roman" panose="02020603050405020304" pitchFamily="18" charset="0"/>
                <a:cs typeface="Times New Roman" panose="02020603050405020304" pitchFamily="18" charset="0"/>
              </a:rPr>
              <a:t>Odgojno-obrazovnim </a:t>
            </a:r>
            <a:r>
              <a:rPr lang="hr-HR" dirty="0">
                <a:latin typeface="Times New Roman" panose="02020603050405020304" pitchFamily="18" charset="0"/>
                <a:cs typeface="Times New Roman" panose="02020603050405020304" pitchFamily="18" charset="0"/>
              </a:rPr>
              <a:t>ustanovama preporučuje se izrada sigurnosno-zaštitnih i preventivnih programe koji bi u skladu s Protokolom doprinijeli sigurnosti učenika i razjašnjavanju uloge svih odgojno-obrazovnih djelatnika. </a:t>
            </a:r>
          </a:p>
        </p:txBody>
      </p:sp>
    </p:spTree>
    <p:extLst>
      <p:ext uri="{BB962C8B-B14F-4D97-AF65-F5344CB8AC3E}">
        <p14:creationId xmlns:p14="http://schemas.microsoft.com/office/powerpoint/2010/main" val="628698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404664"/>
            <a:ext cx="7239000" cy="6051072"/>
          </a:xfrm>
        </p:spPr>
        <p:txBody>
          <a:bodyPr>
            <a:normAutofit/>
          </a:bodyPr>
          <a:lstStyle/>
          <a:p>
            <a:endParaRPr lang="hr-HR" dirty="0"/>
          </a:p>
          <a:p>
            <a:r>
              <a:rPr lang="hr-HR" b="1" dirty="0" smtClean="0">
                <a:latin typeface="Times New Roman" panose="02020603050405020304" pitchFamily="18" charset="0"/>
                <a:cs typeface="Times New Roman" panose="02020603050405020304" pitchFamily="18" charset="0"/>
              </a:rPr>
              <a:t>Protokol o pokretanju psiholoških kriznih intervencija </a:t>
            </a:r>
            <a:r>
              <a:rPr lang="pl-PL" b="1" dirty="0" smtClean="0">
                <a:latin typeface="Times New Roman" panose="02020603050405020304" pitchFamily="18" charset="0"/>
                <a:cs typeface="Times New Roman" panose="02020603050405020304" pitchFamily="18" charset="0"/>
              </a:rPr>
              <a:t>u sustavu odgoja i obrazovanja</a:t>
            </a:r>
          </a:p>
          <a:p>
            <a:pPr marL="0" indent="0">
              <a:buNone/>
            </a:pPr>
            <a:r>
              <a:rPr lang="pl-PL" b="1" dirty="0" smtClean="0">
                <a:latin typeface="Times New Roman" panose="02020603050405020304" pitchFamily="18" charset="0"/>
                <a:cs typeface="Times New Roman" panose="02020603050405020304" pitchFamily="18" charset="0"/>
              </a:rPr>
              <a:t>   (MZOS, ožujak 2015.) </a:t>
            </a:r>
          </a:p>
          <a:p>
            <a:pPr marL="0" indent="0">
              <a:buNone/>
            </a:pPr>
            <a:endParaRPr lang="hr-HR" dirty="0">
              <a:latin typeface="Times New Roman" panose="02020603050405020304" pitchFamily="18" charset="0"/>
              <a:cs typeface="Times New Roman" panose="02020603050405020304" pitchFamily="18" charset="0"/>
            </a:endParaRPr>
          </a:p>
          <a:p>
            <a:r>
              <a:rPr lang="vi-VN" dirty="0">
                <a:latin typeface="Times New Roman" panose="02020603050405020304" pitchFamily="18" charset="0"/>
                <a:cs typeface="Times New Roman" panose="02020603050405020304" pitchFamily="18" charset="0"/>
              </a:rPr>
              <a:t> </a:t>
            </a:r>
            <a:r>
              <a:rPr lang="vi-VN" b="1" dirty="0">
                <a:latin typeface="Times New Roman" panose="02020603050405020304" pitchFamily="18" charset="0"/>
                <a:cs typeface="Times New Roman" panose="02020603050405020304" pitchFamily="18" charset="0"/>
              </a:rPr>
              <a:t>Krizni događaj </a:t>
            </a:r>
            <a:r>
              <a:rPr lang="vi-VN" dirty="0">
                <a:latin typeface="Times New Roman" panose="02020603050405020304" pitchFamily="18" charset="0"/>
                <a:cs typeface="Times New Roman" panose="02020603050405020304" pitchFamily="18" charset="0"/>
              </a:rPr>
              <a:t>je iznenadan i/ili rijedak događaj koji djeluje izrazito uznemirujuće ili stresno na većinu ljudi. Uključuje mogući ili stvarni gubitak osoba, stvari ili vrijednosti važnih za pojedinca, odnosno skupinu. Ljudi imaju osjećaj da ga ne mogu sami savladati (ili izaći iz krize) koristeći uobičajene mehanizme suočavanja. Može imati učinak na pojedinca, skupine ili čitave organizacije i zajednice. </a:t>
            </a:r>
            <a:endParaRPr lang="hr-H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29494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908720"/>
            <a:ext cx="7239000" cy="5547016"/>
          </a:xfrm>
        </p:spPr>
        <p:txBody>
          <a:bodyPr/>
          <a:lstStyle/>
          <a:p>
            <a:endParaRPr lang="hr-HR" dirty="0"/>
          </a:p>
          <a:p>
            <a:pPr algn="just"/>
            <a:r>
              <a:rPr lang="vi-VN" dirty="0"/>
              <a:t> </a:t>
            </a:r>
            <a:r>
              <a:rPr lang="vi-VN" b="1" dirty="0">
                <a:latin typeface="Times New Roman" panose="02020603050405020304" pitchFamily="18" charset="0"/>
                <a:cs typeface="Times New Roman" panose="02020603050405020304" pitchFamily="18" charset="0"/>
              </a:rPr>
              <a:t>Psihološka krizna intervencija </a:t>
            </a:r>
            <a:r>
              <a:rPr lang="vi-VN" dirty="0">
                <a:latin typeface="Times New Roman" panose="02020603050405020304" pitchFamily="18" charset="0"/>
                <a:cs typeface="Times New Roman" panose="02020603050405020304" pitchFamily="18" charset="0"/>
              </a:rPr>
              <a:t>predstavlja psihološku prvu pomoć i cilj joj je stabilizirati kognitivne i emocionalne procese kod ljudi koji su bili izravno ili neizravno izloženi kriznom događaju. Time se smanjuje učestalost pojave dugoročnih negativnih učinaka tog događaja na pogođene osobe i na zajednicu u kojoj se nalaze. </a:t>
            </a:r>
            <a:endParaRPr lang="hr-H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55131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908720"/>
            <a:ext cx="7239000" cy="5547016"/>
          </a:xfrm>
        </p:spPr>
        <p:txBody>
          <a:bodyPr>
            <a:normAutofit/>
          </a:bodyPr>
          <a:lstStyle/>
          <a:p>
            <a:r>
              <a:rPr lang="vi-VN" dirty="0">
                <a:latin typeface="Times New Roman" panose="02020603050405020304" pitchFamily="18" charset="0"/>
                <a:cs typeface="Times New Roman" panose="02020603050405020304" pitchFamily="18" charset="0"/>
              </a:rPr>
              <a:t>Ako se u vašoj ustanovi dogodio neuobičajeno težak događaj, kao što je: </a:t>
            </a:r>
          </a:p>
          <a:p>
            <a:r>
              <a:rPr lang="vi-VN" dirty="0">
                <a:latin typeface="Times New Roman" panose="02020603050405020304" pitchFamily="18" charset="0"/>
                <a:cs typeface="Times New Roman" panose="02020603050405020304" pitchFamily="18" charset="0"/>
              </a:rPr>
              <a:t>1. događaj u kojem je netko ozbiljno ozlijeđen ili ugrožen (na primjer: kad dijete ili djelatnik ustanove doživi ranjavanje, silovanje, talačku krizu, pokušaj ubojstva ili samoubojstva…) </a:t>
            </a:r>
          </a:p>
          <a:p>
            <a:r>
              <a:rPr lang="hr-HR" dirty="0">
                <a:latin typeface="Times New Roman" panose="02020603050405020304" pitchFamily="18" charset="0"/>
                <a:cs typeface="Times New Roman" panose="02020603050405020304" pitchFamily="18" charset="0"/>
              </a:rPr>
              <a:t>2. stradavanje sa smrtnim posljedicama (na primjer: samoubojstvo, ubojstvo, utapanje, prometna nesreća, nesretni slučaj</a:t>
            </a:r>
            <a:r>
              <a:rPr lang="hr-HR" dirty="0" smtClean="0">
                <a:latin typeface="Times New Roman" panose="02020603050405020304" pitchFamily="18" charset="0"/>
                <a:cs typeface="Times New Roman" panose="02020603050405020304" pitchFamily="18" charset="0"/>
              </a:rPr>
              <a:t>) i </a:t>
            </a:r>
            <a:endParaRPr lang="hr-HR" dirty="0">
              <a:latin typeface="Times New Roman" panose="02020603050405020304" pitchFamily="18" charset="0"/>
              <a:cs typeface="Times New Roman" panose="02020603050405020304" pitchFamily="18" charset="0"/>
            </a:endParaRPr>
          </a:p>
          <a:p>
            <a:r>
              <a:rPr lang="hr-HR" dirty="0">
                <a:latin typeface="Times New Roman" panose="02020603050405020304" pitchFamily="18" charset="0"/>
                <a:cs typeface="Times New Roman" panose="02020603050405020304" pitchFamily="18" charset="0"/>
              </a:rPr>
              <a:t>3. katastrofa u kojoj je došlo do većih šteta i/ili ljudskih gubitaka (na primjer: poplava, požar</a:t>
            </a:r>
            <a:r>
              <a:rPr lang="hr-HR" dirty="0" smtClean="0">
                <a:latin typeface="Times New Roman" panose="02020603050405020304" pitchFamily="18" charset="0"/>
                <a:cs typeface="Times New Roman" panose="02020603050405020304" pitchFamily="18" charset="0"/>
              </a:rPr>
              <a:t>)</a:t>
            </a:r>
            <a:endParaRPr lang="hr-HR" dirty="0">
              <a:latin typeface="Times New Roman" panose="02020603050405020304" pitchFamily="18" charset="0"/>
              <a:cs typeface="Times New Roman" panose="02020603050405020304" pitchFamily="18" charset="0"/>
            </a:endParaRPr>
          </a:p>
          <a:p>
            <a:endParaRPr lang="hr-HR" dirty="0"/>
          </a:p>
          <a:p>
            <a:endParaRPr lang="hr-HR" dirty="0"/>
          </a:p>
        </p:txBody>
      </p:sp>
    </p:spTree>
    <p:extLst>
      <p:ext uri="{BB962C8B-B14F-4D97-AF65-F5344CB8AC3E}">
        <p14:creationId xmlns:p14="http://schemas.microsoft.com/office/powerpoint/2010/main" val="32201120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476672"/>
            <a:ext cx="7239000" cy="5979064"/>
          </a:xfrm>
        </p:spPr>
        <p:txBody>
          <a:bodyPr>
            <a:normAutofit fontScale="55000" lnSpcReduction="20000"/>
          </a:bodyPr>
          <a:lstStyle/>
          <a:p>
            <a:pPr marL="0" indent="0">
              <a:buNone/>
            </a:pPr>
            <a:r>
              <a:rPr lang="hr-HR" sz="3300" dirty="0">
                <a:latin typeface="Times New Roman" panose="02020603050405020304" pitchFamily="18" charset="0"/>
                <a:cs typeface="Times New Roman" panose="02020603050405020304" pitchFamily="18" charset="0"/>
              </a:rPr>
              <a:t>KORACI U AKTIVIRANJU TIMA ZA PSIHOLOŠKE KRIZNE INTERVENCIJE </a:t>
            </a:r>
          </a:p>
          <a:p>
            <a:r>
              <a:rPr lang="vi-VN" sz="3300" b="1" dirty="0">
                <a:latin typeface="Times New Roman" panose="02020603050405020304" pitchFamily="18" charset="0"/>
                <a:cs typeface="Times New Roman" panose="02020603050405020304" pitchFamily="18" charset="0"/>
              </a:rPr>
              <a:t>1</a:t>
            </a:r>
            <a:r>
              <a:rPr lang="vi-VN" sz="3300" dirty="0">
                <a:latin typeface="Times New Roman" panose="02020603050405020304" pitchFamily="18" charset="0"/>
                <a:cs typeface="Times New Roman" panose="02020603050405020304" pitchFamily="18" charset="0"/>
              </a:rPr>
              <a:t>. </a:t>
            </a:r>
            <a:r>
              <a:rPr lang="vi-VN" sz="3300" b="1" dirty="0">
                <a:latin typeface="Times New Roman" panose="02020603050405020304" pitchFamily="18" charset="0"/>
                <a:cs typeface="Times New Roman" panose="02020603050405020304" pitchFamily="18" charset="0"/>
              </a:rPr>
              <a:t>Ravnatelj i stručni tim ustanove utvrđuju potrebe za kriznom intervencijom. </a:t>
            </a:r>
            <a:endParaRPr lang="hr-HR" sz="3300" dirty="0">
              <a:latin typeface="Times New Roman" panose="02020603050405020304" pitchFamily="18" charset="0"/>
              <a:cs typeface="Times New Roman" panose="02020603050405020304" pitchFamily="18" charset="0"/>
            </a:endParaRPr>
          </a:p>
          <a:p>
            <a:r>
              <a:rPr lang="pl-PL" sz="3300" dirty="0">
                <a:latin typeface="Times New Roman" panose="02020603050405020304" pitchFamily="18" charset="0"/>
                <a:cs typeface="Times New Roman" panose="02020603050405020304" pitchFamily="18" charset="0"/>
              </a:rPr>
              <a:t>U tu svrhu prikupite osnovne podatke o tome: </a:t>
            </a:r>
          </a:p>
          <a:p>
            <a:r>
              <a:rPr lang="hr-HR" sz="3300" dirty="0">
                <a:latin typeface="Times New Roman" panose="02020603050405020304" pitchFamily="18" charset="0"/>
                <a:cs typeface="Times New Roman" panose="02020603050405020304" pitchFamily="18" charset="0"/>
              </a:rPr>
              <a:t>a) Što se dogodilo? </a:t>
            </a:r>
          </a:p>
          <a:p>
            <a:r>
              <a:rPr lang="hr-HR" sz="3300" dirty="0">
                <a:latin typeface="Times New Roman" panose="02020603050405020304" pitchFamily="18" charset="0"/>
                <a:cs typeface="Times New Roman" panose="02020603050405020304" pitchFamily="18" charset="0"/>
              </a:rPr>
              <a:t>b) Kada se dogodilo? </a:t>
            </a:r>
          </a:p>
          <a:p>
            <a:r>
              <a:rPr lang="hr-HR" sz="3300" dirty="0">
                <a:latin typeface="Times New Roman" panose="02020603050405020304" pitchFamily="18" charset="0"/>
                <a:cs typeface="Times New Roman" panose="02020603050405020304" pitchFamily="18" charset="0"/>
              </a:rPr>
              <a:t>c) Gdje se dogodilo? </a:t>
            </a:r>
          </a:p>
          <a:p>
            <a:r>
              <a:rPr lang="vi-VN" sz="3300" dirty="0">
                <a:latin typeface="Times New Roman" panose="02020603050405020304" pitchFamily="18" charset="0"/>
                <a:cs typeface="Times New Roman" panose="02020603050405020304" pitchFamily="18" charset="0"/>
              </a:rPr>
              <a:t>d) Broj ljudi uključenih u događaj? </a:t>
            </a:r>
          </a:p>
          <a:p>
            <a:r>
              <a:rPr lang="vi-VN" sz="3300" dirty="0">
                <a:latin typeface="Times New Roman" panose="02020603050405020304" pitchFamily="18" charset="0"/>
                <a:cs typeface="Times New Roman" panose="02020603050405020304" pitchFamily="18" charset="0"/>
              </a:rPr>
              <a:t>e) Tko je bio izravno i neizravno uključen u događaj? </a:t>
            </a:r>
          </a:p>
          <a:p>
            <a:r>
              <a:rPr lang="hr-HR" sz="3300" dirty="0">
                <a:latin typeface="Times New Roman" panose="02020603050405020304" pitchFamily="18" charset="0"/>
                <a:cs typeface="Times New Roman" panose="02020603050405020304" pitchFamily="18" charset="0"/>
              </a:rPr>
              <a:t>f) U kakvom su stanju, kako reagiraju, gdje se nalaze ti ljudi? </a:t>
            </a:r>
          </a:p>
          <a:p>
            <a:r>
              <a:rPr lang="hr-HR" sz="3300" dirty="0">
                <a:latin typeface="Times New Roman" panose="02020603050405020304" pitchFamily="18" charset="0"/>
                <a:cs typeface="Times New Roman" panose="02020603050405020304" pitchFamily="18" charset="0"/>
              </a:rPr>
              <a:t>g) Je li neka od hitnih službi već intervenirala (policija, hitna medicinska pomoć)? </a:t>
            </a:r>
          </a:p>
          <a:p>
            <a:r>
              <a:rPr lang="vi-VN" sz="3300" dirty="0">
                <a:latin typeface="Times New Roman" panose="02020603050405020304" pitchFamily="18" charset="0"/>
                <a:cs typeface="Times New Roman" panose="02020603050405020304" pitchFamily="18" charset="0"/>
              </a:rPr>
              <a:t>h) Je li u ustanovi već nešto učinjeno radi ublažavanja psiholoških posljedica događaja? </a:t>
            </a:r>
          </a:p>
          <a:p>
            <a:endParaRPr lang="hr-HR" sz="3300" dirty="0">
              <a:latin typeface="Times New Roman" panose="02020603050405020304" pitchFamily="18" charset="0"/>
              <a:cs typeface="Times New Roman" panose="02020603050405020304" pitchFamily="18" charset="0"/>
            </a:endParaRPr>
          </a:p>
          <a:p>
            <a:r>
              <a:rPr lang="vi-VN" sz="3300" b="1" dirty="0">
                <a:latin typeface="Times New Roman" panose="02020603050405020304" pitchFamily="18" charset="0"/>
                <a:cs typeface="Times New Roman" panose="02020603050405020304" pitchFamily="18" charset="0"/>
              </a:rPr>
              <a:t>2. Ravnatelj ustanove informira o kriznom događaju i podnosi zahtjev za pokretanjem krizne intervencije. </a:t>
            </a:r>
            <a:r>
              <a:rPr lang="vi-VN" sz="3300" dirty="0">
                <a:latin typeface="Times New Roman" panose="02020603050405020304" pitchFamily="18" charset="0"/>
                <a:cs typeface="Times New Roman" panose="02020603050405020304" pitchFamily="18" charset="0"/>
              </a:rPr>
              <a:t>Informacije o kriznom događaju i zahtjev za pokretanjem krizne intervencije pošaljite: </a:t>
            </a:r>
          </a:p>
          <a:p>
            <a:r>
              <a:rPr lang="pl-PL" sz="3300" dirty="0" smtClean="0">
                <a:latin typeface="Times New Roman" panose="02020603050405020304" pitchFamily="18" charset="0"/>
                <a:cs typeface="Times New Roman" panose="02020603050405020304" pitchFamily="18" charset="0"/>
              </a:rPr>
              <a:t> </a:t>
            </a:r>
            <a:r>
              <a:rPr lang="pl-PL" sz="3300" dirty="0">
                <a:latin typeface="Times New Roman" panose="02020603050405020304" pitchFamily="18" charset="0"/>
                <a:cs typeface="Times New Roman" panose="02020603050405020304" pitchFamily="18" charset="0"/>
              </a:rPr>
              <a:t>Ministarstvu znanosti, obrazovanja i sporta na e-adresu: krizne-intervencije@mzos.hr ili nazovite na broj telefona: </a:t>
            </a:r>
            <a:r>
              <a:rPr lang="pl-PL" sz="3300" b="1" dirty="0">
                <a:latin typeface="Times New Roman" panose="02020603050405020304" pitchFamily="18" charset="0"/>
                <a:cs typeface="Times New Roman" panose="02020603050405020304" pitchFamily="18" charset="0"/>
              </a:rPr>
              <a:t>01 4594 461 </a:t>
            </a:r>
            <a:r>
              <a:rPr lang="pl-PL" sz="3300" dirty="0">
                <a:latin typeface="Times New Roman" panose="02020603050405020304" pitchFamily="18" charset="0"/>
                <a:cs typeface="Times New Roman" panose="02020603050405020304" pitchFamily="18" charset="0"/>
              </a:rPr>
              <a:t>(Uprava za standard, strategije i posebne programe). </a:t>
            </a:r>
          </a:p>
          <a:p>
            <a:endParaRPr lang="hr-H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3076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548680"/>
            <a:ext cx="7239000" cy="5907056"/>
          </a:xfrm>
        </p:spPr>
        <p:txBody>
          <a:bodyPr>
            <a:noAutofit/>
          </a:bodyPr>
          <a:lstStyle/>
          <a:p>
            <a:pPr marL="0" indent="0">
              <a:buNone/>
            </a:pPr>
            <a:r>
              <a:rPr lang="hr-HR" sz="1800" b="1" dirty="0" smtClean="0">
                <a:latin typeface="Times New Roman" panose="02020603050405020304" pitchFamily="18" charset="0"/>
                <a:cs typeface="Times New Roman" panose="02020603050405020304" pitchFamily="18" charset="0"/>
              </a:rPr>
              <a:t>OBVEZE </a:t>
            </a:r>
            <a:r>
              <a:rPr lang="hr-HR" sz="1800" b="1" dirty="0">
                <a:latin typeface="Times New Roman" panose="02020603050405020304" pitchFamily="18" charset="0"/>
                <a:cs typeface="Times New Roman" panose="02020603050405020304" pitchFamily="18" charset="0"/>
              </a:rPr>
              <a:t>ODGOJNO-OBRAZOVNE </a:t>
            </a:r>
            <a:r>
              <a:rPr lang="hr-HR" sz="1800" b="1" dirty="0" smtClean="0">
                <a:latin typeface="Times New Roman" panose="02020603050405020304" pitchFamily="18" charset="0"/>
                <a:cs typeface="Times New Roman" panose="02020603050405020304" pitchFamily="18" charset="0"/>
              </a:rPr>
              <a:t>USTANOVE</a:t>
            </a:r>
            <a:endParaRPr lang="hr-HR" sz="1800" b="1" dirty="0">
              <a:latin typeface="Times New Roman" panose="02020603050405020304" pitchFamily="18" charset="0"/>
              <a:cs typeface="Times New Roman" panose="02020603050405020304" pitchFamily="18" charset="0"/>
            </a:endParaRPr>
          </a:p>
          <a:p>
            <a:pPr marL="0" indent="0" algn="just">
              <a:buNone/>
            </a:pPr>
            <a:r>
              <a:rPr lang="vi-VN" sz="1800" b="1" dirty="0">
                <a:latin typeface="Times New Roman" panose="02020603050405020304" pitchFamily="18" charset="0"/>
                <a:cs typeface="Times New Roman" panose="02020603050405020304" pitchFamily="18" charset="0"/>
              </a:rPr>
              <a:t>U slučaju prijave nasilja ili dojave o nasilju među djecom imenovana stručna </a:t>
            </a:r>
            <a:r>
              <a:rPr lang="vi-VN" sz="1800" b="1" dirty="0" smtClean="0">
                <a:latin typeface="Times New Roman" panose="02020603050405020304" pitchFamily="18" charset="0"/>
                <a:cs typeface="Times New Roman" panose="02020603050405020304" pitchFamily="18" charset="0"/>
              </a:rPr>
              <a:t>osoba</a:t>
            </a:r>
            <a:r>
              <a:rPr lang="hr-HR" sz="1800" b="1" dirty="0" smtClean="0">
                <a:latin typeface="Times New Roman" panose="02020603050405020304" pitchFamily="18" charset="0"/>
                <a:cs typeface="Times New Roman" panose="02020603050405020304" pitchFamily="18" charset="0"/>
              </a:rPr>
              <a:t> za </a:t>
            </a:r>
            <a:r>
              <a:rPr lang="hr-HR" sz="1800" b="1" dirty="0">
                <a:latin typeface="Times New Roman" panose="02020603050405020304" pitchFamily="18" charset="0"/>
                <a:cs typeface="Times New Roman" panose="02020603050405020304" pitchFamily="18" charset="0"/>
              </a:rPr>
              <a:t>koordiniranje aktivnosti vezanih uz problematiku nasilja u </a:t>
            </a:r>
            <a:r>
              <a:rPr lang="hr-HR" sz="1800" b="1" dirty="0" smtClean="0">
                <a:latin typeface="Times New Roman" panose="02020603050405020304" pitchFamily="18" charset="0"/>
                <a:cs typeface="Times New Roman" panose="02020603050405020304" pitchFamily="18" charset="0"/>
              </a:rPr>
              <a:t>odgojno-obrazovnoj ustanovi </a:t>
            </a:r>
            <a:r>
              <a:rPr lang="hr-HR" sz="1800" b="1" dirty="0">
                <a:latin typeface="Times New Roman" panose="02020603050405020304" pitchFamily="18" charset="0"/>
                <a:cs typeface="Times New Roman" panose="02020603050405020304" pitchFamily="18" charset="0"/>
              </a:rPr>
              <a:t>ili osoba koja je u slučaju njezine odsutnosti zamjenjuje, dužna je</a:t>
            </a:r>
            <a:r>
              <a:rPr lang="hr-HR" sz="1800" b="1" dirty="0" smtClean="0">
                <a:latin typeface="Times New Roman" panose="02020603050405020304" pitchFamily="18" charset="0"/>
                <a:cs typeface="Times New Roman" panose="02020603050405020304" pitchFamily="18" charset="0"/>
              </a:rPr>
              <a:t>:</a:t>
            </a:r>
            <a:endParaRPr lang="hr-HR" sz="1800" b="1" dirty="0">
              <a:latin typeface="Times New Roman" panose="02020603050405020304" pitchFamily="18" charset="0"/>
              <a:cs typeface="Times New Roman" panose="02020603050405020304" pitchFamily="18" charset="0"/>
            </a:endParaRPr>
          </a:p>
          <a:p>
            <a:pPr algn="just"/>
            <a:r>
              <a:rPr lang="hr-HR" sz="1800" dirty="0" smtClean="0">
                <a:latin typeface="Times New Roman" panose="02020603050405020304" pitchFamily="18" charset="0"/>
                <a:cs typeface="Times New Roman" panose="02020603050405020304" pitchFamily="18" charset="0"/>
              </a:rPr>
              <a:t>odmah </a:t>
            </a:r>
            <a:r>
              <a:rPr lang="hr-HR" sz="1800" dirty="0">
                <a:latin typeface="Times New Roman" panose="02020603050405020304" pitchFamily="18" charset="0"/>
                <a:cs typeface="Times New Roman" panose="02020603050405020304" pitchFamily="18" charset="0"/>
              </a:rPr>
              <a:t>poduzeti sve mjere da se zaustavi i prekine aktualno nasilno</a:t>
            </a:r>
          </a:p>
          <a:p>
            <a:pPr marL="0" indent="0" algn="just">
              <a:buNone/>
            </a:pPr>
            <a:r>
              <a:rPr lang="pl-PL" sz="1800" dirty="0" smtClean="0">
                <a:latin typeface="Times New Roman" panose="02020603050405020304" pitchFamily="18" charset="0"/>
                <a:cs typeface="Times New Roman" panose="02020603050405020304" pitchFamily="18" charset="0"/>
              </a:rPr>
              <a:t>     postupanje </a:t>
            </a:r>
            <a:r>
              <a:rPr lang="pl-PL" sz="1800" dirty="0">
                <a:latin typeface="Times New Roman" panose="02020603050405020304" pitchFamily="18" charset="0"/>
                <a:cs typeface="Times New Roman" panose="02020603050405020304" pitchFamily="18" charset="0"/>
              </a:rPr>
              <a:t>prema djetetu, a u slučaju potrebe zatražiti pomoć drugih</a:t>
            </a:r>
          </a:p>
          <a:p>
            <a:pPr marL="0" indent="0" algn="just">
              <a:buNone/>
            </a:pPr>
            <a:r>
              <a:rPr lang="hr-HR" sz="1800" dirty="0" smtClean="0">
                <a:latin typeface="Times New Roman" panose="02020603050405020304" pitchFamily="18" charset="0"/>
                <a:cs typeface="Times New Roman" panose="02020603050405020304" pitchFamily="18" charset="0"/>
              </a:rPr>
              <a:t>     djelatnika odgojno-obrazovne </a:t>
            </a:r>
            <a:r>
              <a:rPr lang="hr-HR" sz="1800" dirty="0">
                <a:latin typeface="Times New Roman" panose="02020603050405020304" pitchFamily="18" charset="0"/>
                <a:cs typeface="Times New Roman" panose="02020603050405020304" pitchFamily="18" charset="0"/>
              </a:rPr>
              <a:t>ustanove ili po potrebi pozvati djelatnike</a:t>
            </a:r>
          </a:p>
          <a:p>
            <a:pPr marL="0" indent="0" algn="just">
              <a:buNone/>
            </a:pPr>
            <a:r>
              <a:rPr lang="hr-HR" sz="1800" dirty="0" smtClean="0">
                <a:latin typeface="Times New Roman" panose="02020603050405020304" pitchFamily="18" charset="0"/>
                <a:cs typeface="Times New Roman" panose="02020603050405020304" pitchFamily="18" charset="0"/>
              </a:rPr>
              <a:t>      policije</a:t>
            </a:r>
            <a:r>
              <a:rPr lang="hr-HR" sz="1800" dirty="0">
                <a:latin typeface="Times New Roman" panose="02020603050405020304" pitchFamily="18" charset="0"/>
                <a:cs typeface="Times New Roman" panose="02020603050405020304" pitchFamily="18" charset="0"/>
              </a:rPr>
              <a:t>;</a:t>
            </a:r>
          </a:p>
          <a:p>
            <a:pPr algn="just"/>
            <a:r>
              <a:rPr lang="vi-VN" sz="1800" dirty="0" smtClean="0">
                <a:latin typeface="Times New Roman" panose="02020603050405020304" pitchFamily="18" charset="0"/>
                <a:cs typeface="Times New Roman" panose="02020603050405020304" pitchFamily="18" charset="0"/>
              </a:rPr>
              <a:t>ukoliko </a:t>
            </a:r>
            <a:r>
              <a:rPr lang="vi-VN" sz="1800" dirty="0">
                <a:latin typeface="Times New Roman" panose="02020603050405020304" pitchFamily="18" charset="0"/>
                <a:cs typeface="Times New Roman" panose="02020603050405020304" pitchFamily="18" charset="0"/>
              </a:rPr>
              <a:t>je dijete povrijeđeno u mjeri koja zahtijeva liječničku intervenciju </a:t>
            </a:r>
            <a:r>
              <a:rPr lang="vi-VN" sz="1800" dirty="0" smtClean="0">
                <a:latin typeface="Times New Roman" panose="02020603050405020304" pitchFamily="18" charset="0"/>
                <a:cs typeface="Times New Roman" panose="02020603050405020304" pitchFamily="18" charset="0"/>
              </a:rPr>
              <a:t>ili</a:t>
            </a:r>
            <a:r>
              <a:rPr lang="hr-HR" sz="1800" dirty="0" smtClean="0">
                <a:latin typeface="Times New Roman" panose="02020603050405020304" pitchFamily="18" charset="0"/>
                <a:cs typeface="Times New Roman" panose="02020603050405020304" pitchFamily="18" charset="0"/>
              </a:rPr>
              <a:t> pregled </a:t>
            </a:r>
            <a:r>
              <a:rPr lang="hr-HR" sz="1800" dirty="0">
                <a:latin typeface="Times New Roman" panose="02020603050405020304" pitchFamily="18" charset="0"/>
                <a:cs typeface="Times New Roman" panose="02020603050405020304" pitchFamily="18" charset="0"/>
              </a:rPr>
              <a:t>ili se prema okolnostima slučaja može razumno pretpostaviti </a:t>
            </a:r>
            <a:r>
              <a:rPr lang="hr-HR" sz="1800" dirty="0" smtClean="0">
                <a:latin typeface="Times New Roman" panose="02020603050405020304" pitchFamily="18" charset="0"/>
                <a:cs typeface="Times New Roman" panose="02020603050405020304" pitchFamily="18" charset="0"/>
              </a:rPr>
              <a:t>ili posumnjati </a:t>
            </a:r>
            <a:r>
              <a:rPr lang="hr-HR" sz="1800" dirty="0">
                <a:latin typeface="Times New Roman" panose="02020603050405020304" pitchFamily="18" charset="0"/>
                <a:cs typeface="Times New Roman" panose="02020603050405020304" pitchFamily="18" charset="0"/>
              </a:rPr>
              <a:t>da su takva intervencija ili pregled potrebni, </a:t>
            </a:r>
            <a:endParaRPr lang="hr-HR" sz="1800" dirty="0" smtClean="0">
              <a:latin typeface="Times New Roman" panose="02020603050405020304" pitchFamily="18" charset="0"/>
              <a:cs typeface="Times New Roman" panose="02020603050405020304" pitchFamily="18" charset="0"/>
            </a:endParaRPr>
          </a:p>
          <a:p>
            <a:pPr algn="just"/>
            <a:r>
              <a:rPr lang="hr-HR" sz="1800" dirty="0" smtClean="0">
                <a:latin typeface="Times New Roman" panose="02020603050405020304" pitchFamily="18" charset="0"/>
                <a:cs typeface="Times New Roman" panose="02020603050405020304" pitchFamily="18" charset="0"/>
              </a:rPr>
              <a:t>odmah </a:t>
            </a:r>
            <a:r>
              <a:rPr lang="hr-HR" sz="1800" dirty="0">
                <a:latin typeface="Times New Roman" panose="02020603050405020304" pitchFamily="18" charset="0"/>
                <a:cs typeface="Times New Roman" panose="02020603050405020304" pitchFamily="18" charset="0"/>
              </a:rPr>
              <a:t>pozvati </a:t>
            </a:r>
            <a:r>
              <a:rPr lang="hr-HR" sz="1800" dirty="0" smtClean="0">
                <a:latin typeface="Times New Roman" panose="02020603050405020304" pitchFamily="18" charset="0"/>
                <a:cs typeface="Times New Roman" panose="02020603050405020304" pitchFamily="18" charset="0"/>
              </a:rPr>
              <a:t>službu hitne </a:t>
            </a:r>
            <a:r>
              <a:rPr lang="hr-HR" sz="1800" dirty="0">
                <a:latin typeface="Times New Roman" panose="02020603050405020304" pitchFamily="18" charset="0"/>
                <a:cs typeface="Times New Roman" panose="02020603050405020304" pitchFamily="18" charset="0"/>
              </a:rPr>
              <a:t>liječničke pomoći ili na najbrži mogući način, koji ne šteti zdravlju djeteta,</a:t>
            </a:r>
          </a:p>
          <a:p>
            <a:pPr marL="0" indent="0" algn="just">
              <a:buNone/>
            </a:pPr>
            <a:r>
              <a:rPr lang="hr-HR" sz="1800" dirty="0" smtClean="0">
                <a:latin typeface="Times New Roman" panose="02020603050405020304" pitchFamily="18" charset="0"/>
                <a:cs typeface="Times New Roman" panose="02020603050405020304" pitchFamily="18" charset="0"/>
              </a:rPr>
              <a:t>     prepratiti </a:t>
            </a:r>
            <a:r>
              <a:rPr lang="hr-HR" sz="1800" dirty="0">
                <a:latin typeface="Times New Roman" panose="02020603050405020304" pitchFamily="18" charset="0"/>
                <a:cs typeface="Times New Roman" panose="02020603050405020304" pitchFamily="18" charset="0"/>
              </a:rPr>
              <a:t>ili osigurati </a:t>
            </a:r>
            <a:r>
              <a:rPr lang="hr-HR" sz="1800" dirty="0" smtClean="0">
                <a:latin typeface="Times New Roman" panose="02020603050405020304" pitchFamily="18" charset="0"/>
                <a:cs typeface="Times New Roman" panose="02020603050405020304" pitchFamily="18" charset="0"/>
              </a:rPr>
              <a:t>praćenje </a:t>
            </a:r>
            <a:r>
              <a:rPr lang="hr-HR" sz="1800" dirty="0">
                <a:latin typeface="Times New Roman" panose="02020603050405020304" pitchFamily="18" charset="0"/>
                <a:cs typeface="Times New Roman" panose="02020603050405020304" pitchFamily="18" charset="0"/>
              </a:rPr>
              <a:t>djeteta od strane stručne osobe </a:t>
            </a:r>
            <a:r>
              <a:rPr lang="hr-HR" sz="1800" dirty="0" smtClean="0">
                <a:latin typeface="Times New Roman" panose="02020603050405020304" pitchFamily="18" charset="0"/>
                <a:cs typeface="Times New Roman" panose="02020603050405020304" pitchFamily="18" charset="0"/>
              </a:rPr>
              <a:t>liječniku </a:t>
            </a:r>
            <a:r>
              <a:rPr lang="hr-HR" sz="1800" dirty="0">
                <a:latin typeface="Times New Roman" panose="02020603050405020304" pitchFamily="18" charset="0"/>
                <a:cs typeface="Times New Roman" panose="02020603050405020304" pitchFamily="18" charset="0"/>
              </a:rPr>
              <a:t>te</a:t>
            </a:r>
          </a:p>
          <a:p>
            <a:pPr marL="0" indent="0" algn="just">
              <a:buNone/>
            </a:pPr>
            <a:r>
              <a:rPr lang="hr-HR" sz="1800" dirty="0" smtClean="0">
                <a:latin typeface="Times New Roman" panose="02020603050405020304" pitchFamily="18" charset="0"/>
                <a:cs typeface="Times New Roman" panose="02020603050405020304" pitchFamily="18" charset="0"/>
              </a:rPr>
              <a:t>     sačekati </a:t>
            </a:r>
            <a:r>
              <a:rPr lang="hr-HR" sz="1800" dirty="0">
                <a:latin typeface="Times New Roman" panose="02020603050405020304" pitchFamily="18" charset="0"/>
                <a:cs typeface="Times New Roman" panose="02020603050405020304" pitchFamily="18" charset="0"/>
              </a:rPr>
              <a:t>liječnikovu preporuku o daljnjem postupanju i dolazak djetetovih</a:t>
            </a:r>
          </a:p>
          <a:p>
            <a:pPr marL="0" indent="0" algn="just">
              <a:buNone/>
            </a:pPr>
            <a:r>
              <a:rPr lang="hr-HR" sz="1800" dirty="0" smtClean="0">
                <a:latin typeface="Times New Roman" panose="02020603050405020304" pitchFamily="18" charset="0"/>
                <a:cs typeface="Times New Roman" panose="02020603050405020304" pitchFamily="18" charset="0"/>
              </a:rPr>
              <a:t>     roditelja </a:t>
            </a:r>
            <a:r>
              <a:rPr lang="hr-HR" sz="1800" dirty="0">
                <a:latin typeface="Times New Roman" panose="02020603050405020304" pitchFamily="18" charset="0"/>
                <a:cs typeface="Times New Roman" panose="02020603050405020304" pitchFamily="18" charset="0"/>
              </a:rPr>
              <a:t>ili zakonskih zastupnika</a:t>
            </a:r>
            <a:r>
              <a:rPr lang="hr-HR" sz="1800" dirty="0" smtClean="0">
                <a:latin typeface="Times New Roman" panose="02020603050405020304" pitchFamily="18" charset="0"/>
                <a:cs typeface="Times New Roman" panose="02020603050405020304" pitchFamily="18" charset="0"/>
              </a:rPr>
              <a:t>;</a:t>
            </a:r>
            <a:endParaRPr lang="hr-H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04436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332656"/>
            <a:ext cx="7239000" cy="6123080"/>
          </a:xfrm>
        </p:spPr>
        <p:txBody>
          <a:bodyPr>
            <a:normAutofit fontScale="77500" lnSpcReduction="20000"/>
          </a:bodyPr>
          <a:lstStyle/>
          <a:p>
            <a:r>
              <a:rPr lang="hr-HR" b="1" dirty="0">
                <a:latin typeface="Times New Roman" panose="02020603050405020304" pitchFamily="18" charset="0"/>
                <a:cs typeface="Times New Roman" panose="02020603050405020304" pitchFamily="18" charset="0"/>
              </a:rPr>
              <a:t>3. Ministarstvo znanosti, obrazovanja i sporta elektroničkom će poštom obavijestiti koordinatora regionalnog tima za psihološke krizne intervencije te će dati suglasnost za pokretanjem psihološke krizne intervencije. </a:t>
            </a:r>
            <a:endParaRPr lang="hr-HR" dirty="0">
              <a:latin typeface="Times New Roman" panose="02020603050405020304" pitchFamily="18" charset="0"/>
              <a:cs typeface="Times New Roman" panose="02020603050405020304" pitchFamily="18" charset="0"/>
            </a:endParaRPr>
          </a:p>
          <a:p>
            <a:endParaRPr lang="hr-HR" dirty="0">
              <a:latin typeface="Times New Roman" panose="02020603050405020304" pitchFamily="18" charset="0"/>
              <a:cs typeface="Times New Roman" panose="02020603050405020304" pitchFamily="18" charset="0"/>
            </a:endParaRPr>
          </a:p>
          <a:p>
            <a:r>
              <a:rPr lang="vi-VN" b="1" dirty="0">
                <a:latin typeface="Times New Roman" panose="02020603050405020304" pitchFamily="18" charset="0"/>
                <a:cs typeface="Times New Roman" panose="02020603050405020304" pitchFamily="18" charset="0"/>
              </a:rPr>
              <a:t>4. Voditelj regionalnog Tima za psihološke krizne intervencije stupit će u kontakt s ravnateljem ustanove i dogovoriti sve pojedinosti u vezi s organizacijom i provođenjem intervencije u ustanovi. </a:t>
            </a:r>
            <a:endParaRPr lang="vi-VN" dirty="0">
              <a:latin typeface="Times New Roman" panose="02020603050405020304" pitchFamily="18" charset="0"/>
              <a:cs typeface="Times New Roman" panose="02020603050405020304" pitchFamily="18" charset="0"/>
            </a:endParaRPr>
          </a:p>
          <a:p>
            <a:endParaRPr lang="hr-HR" dirty="0">
              <a:latin typeface="Times New Roman" panose="02020603050405020304" pitchFamily="18" charset="0"/>
              <a:cs typeface="Times New Roman" panose="02020603050405020304" pitchFamily="18" charset="0"/>
            </a:endParaRPr>
          </a:p>
          <a:p>
            <a:r>
              <a:rPr lang="hr-HR" b="1" dirty="0">
                <a:latin typeface="Times New Roman" panose="02020603050405020304" pitchFamily="18" charset="0"/>
                <a:cs typeface="Times New Roman" panose="02020603050405020304" pitchFamily="18" charset="0"/>
              </a:rPr>
              <a:t>5. Nakon provedene intervencije voditelj Tima dostavlja izvještaj o intervenciji u ustanovi: </a:t>
            </a:r>
            <a:endParaRPr lang="hr-HR" dirty="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Ministarstvu </a:t>
            </a:r>
            <a:r>
              <a:rPr lang="pl-PL" dirty="0">
                <a:latin typeface="Times New Roman" panose="02020603050405020304" pitchFamily="18" charset="0"/>
                <a:cs typeface="Times New Roman" panose="02020603050405020304" pitchFamily="18" charset="0"/>
              </a:rPr>
              <a:t>znanosti, obrazovanja i sporta, </a:t>
            </a:r>
          </a:p>
          <a:p>
            <a:r>
              <a:rPr lang="hr-HR" dirty="0" smtClean="0">
                <a:latin typeface="Times New Roman" panose="02020603050405020304" pitchFamily="18" charset="0"/>
                <a:cs typeface="Times New Roman" panose="02020603050405020304" pitchFamily="18" charset="0"/>
              </a:rPr>
              <a:t>odgojno-obrazovnoj </a:t>
            </a:r>
            <a:r>
              <a:rPr lang="hr-HR" dirty="0">
                <a:latin typeface="Times New Roman" panose="02020603050405020304" pitchFamily="18" charset="0"/>
                <a:cs typeface="Times New Roman" panose="02020603050405020304" pitchFamily="18" charset="0"/>
              </a:rPr>
              <a:t>ustanovi, </a:t>
            </a:r>
          </a:p>
          <a:p>
            <a:r>
              <a:rPr lang="hr-HR" smtClean="0">
                <a:latin typeface="Times New Roman" panose="02020603050405020304" pitchFamily="18" charset="0"/>
                <a:cs typeface="Times New Roman" panose="02020603050405020304" pitchFamily="18" charset="0"/>
              </a:rPr>
              <a:t> </a:t>
            </a:r>
            <a:r>
              <a:rPr lang="hr-HR" dirty="0">
                <a:latin typeface="Times New Roman" panose="02020603050405020304" pitchFamily="18" charset="0"/>
                <a:cs typeface="Times New Roman" panose="02020603050405020304" pitchFamily="18" charset="0"/>
              </a:rPr>
              <a:t>gradu/županiji i </a:t>
            </a:r>
          </a:p>
          <a:p>
            <a:r>
              <a:rPr lang="hr-HR" smtClean="0">
                <a:latin typeface="Times New Roman" panose="02020603050405020304" pitchFamily="18" charset="0"/>
                <a:cs typeface="Times New Roman" panose="02020603050405020304" pitchFamily="18" charset="0"/>
              </a:rPr>
              <a:t> </a:t>
            </a:r>
            <a:r>
              <a:rPr lang="hr-HR" dirty="0">
                <a:latin typeface="Times New Roman" panose="02020603050405020304" pitchFamily="18" charset="0"/>
                <a:cs typeface="Times New Roman" panose="02020603050405020304" pitchFamily="18" charset="0"/>
              </a:rPr>
              <a:t>Društvu za psihološku pomoć. </a:t>
            </a:r>
          </a:p>
          <a:p>
            <a:endParaRPr lang="hr-HR" dirty="0">
              <a:latin typeface="Times New Roman" panose="02020603050405020304" pitchFamily="18" charset="0"/>
              <a:cs typeface="Times New Roman" panose="02020603050405020304" pitchFamily="18" charset="0"/>
            </a:endParaRPr>
          </a:p>
          <a:p>
            <a:r>
              <a:rPr lang="hr-HR" dirty="0">
                <a:latin typeface="Times New Roman" panose="02020603050405020304" pitchFamily="18" charset="0"/>
                <a:cs typeface="Times New Roman" panose="02020603050405020304" pitchFamily="18" charset="0"/>
              </a:rPr>
              <a:t>Izvještaj sadrži i financijski obračun prema aktualnom cjeniku za psihološke krizne intervencije. </a:t>
            </a:r>
          </a:p>
          <a:p>
            <a:endParaRPr lang="hr-HR" dirty="0"/>
          </a:p>
        </p:txBody>
      </p:sp>
    </p:spTree>
    <p:extLst>
      <p:ext uri="{BB962C8B-B14F-4D97-AF65-F5344CB8AC3E}">
        <p14:creationId xmlns:p14="http://schemas.microsoft.com/office/powerpoint/2010/main" val="295136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404664"/>
            <a:ext cx="7239000" cy="6051072"/>
          </a:xfrm>
        </p:spPr>
        <p:txBody>
          <a:bodyPr>
            <a:normAutofit/>
          </a:bodyPr>
          <a:lstStyle/>
          <a:p>
            <a:pPr algn="just"/>
            <a:r>
              <a:rPr lang="hr-HR" sz="2000" dirty="0" smtClean="0">
                <a:latin typeface="Times New Roman" panose="02020603050405020304" pitchFamily="18" charset="0"/>
                <a:cs typeface="Times New Roman" panose="02020603050405020304" pitchFamily="18" charset="0"/>
              </a:rPr>
              <a:t>odmah </a:t>
            </a:r>
            <a:r>
              <a:rPr lang="hr-HR" sz="2000" dirty="0">
                <a:latin typeface="Times New Roman" panose="02020603050405020304" pitchFamily="18" charset="0"/>
                <a:cs typeface="Times New Roman" panose="02020603050405020304" pitchFamily="18" charset="0"/>
              </a:rPr>
              <a:t>po prijavljenom nasilju o tome obavijestiti roditelje djeteta ili </a:t>
            </a:r>
            <a:r>
              <a:rPr lang="hr-HR" sz="2000" dirty="0" smtClean="0">
                <a:latin typeface="Times New Roman" panose="02020603050405020304" pitchFamily="18" charset="0"/>
                <a:cs typeface="Times New Roman" panose="02020603050405020304" pitchFamily="18" charset="0"/>
              </a:rPr>
              <a:t>zakonske zastupnike </a:t>
            </a:r>
            <a:r>
              <a:rPr lang="hr-HR" sz="2000" dirty="0">
                <a:latin typeface="Times New Roman" panose="02020603050405020304" pitchFamily="18" charset="0"/>
                <a:cs typeface="Times New Roman" panose="02020603050405020304" pitchFamily="18" charset="0"/>
              </a:rPr>
              <a:t>te ih upoznati sa svim činjenicama i okolnostima koje je do </a:t>
            </a:r>
            <a:r>
              <a:rPr lang="hr-HR" sz="2000" dirty="0" smtClean="0">
                <a:latin typeface="Times New Roman" panose="02020603050405020304" pitchFamily="18" charset="0"/>
                <a:cs typeface="Times New Roman" panose="02020603050405020304" pitchFamily="18" charset="0"/>
              </a:rPr>
              <a:t>tada doznala </a:t>
            </a:r>
            <a:r>
              <a:rPr lang="hr-HR" sz="2000" dirty="0">
                <a:latin typeface="Times New Roman" panose="02020603050405020304" pitchFamily="18" charset="0"/>
                <a:cs typeface="Times New Roman" panose="02020603050405020304" pitchFamily="18" charset="0"/>
              </a:rPr>
              <a:t>i izvijestiti ih o aktivnostima koje će se poduzeti;</a:t>
            </a:r>
          </a:p>
          <a:p>
            <a:pPr algn="just"/>
            <a:r>
              <a:rPr lang="hr-HR" sz="2000" dirty="0" smtClean="0">
                <a:latin typeface="Times New Roman" panose="02020603050405020304" pitchFamily="18" charset="0"/>
                <a:cs typeface="Times New Roman" panose="02020603050405020304" pitchFamily="18" charset="0"/>
              </a:rPr>
              <a:t>po </a:t>
            </a:r>
            <a:r>
              <a:rPr lang="hr-HR" sz="2000" dirty="0">
                <a:latin typeface="Times New Roman" panose="02020603050405020304" pitchFamily="18" charset="0"/>
                <a:cs typeface="Times New Roman" panose="02020603050405020304" pitchFamily="18" charset="0"/>
              </a:rPr>
              <a:t>prijavi, odnosno dojavi nasilja odmah obaviti razgovor s djetetom koje </a:t>
            </a:r>
            <a:r>
              <a:rPr lang="hr-HR" sz="2000" dirty="0" smtClean="0">
                <a:latin typeface="Times New Roman" panose="02020603050405020304" pitchFamily="18" charset="0"/>
                <a:cs typeface="Times New Roman" panose="02020603050405020304" pitchFamily="18" charset="0"/>
              </a:rPr>
              <a:t>je žrtva </a:t>
            </a:r>
            <a:r>
              <a:rPr lang="hr-HR" sz="2000" dirty="0">
                <a:latin typeface="Times New Roman" panose="02020603050405020304" pitchFamily="18" charset="0"/>
                <a:cs typeface="Times New Roman" panose="02020603050405020304" pitchFamily="18" charset="0"/>
              </a:rPr>
              <a:t>nasilja, a u slučaju da je postojala liječnička intervencija, uz dogovor </a:t>
            </a:r>
            <a:r>
              <a:rPr lang="hr-HR" sz="2000" dirty="0" smtClean="0">
                <a:latin typeface="Times New Roman" panose="02020603050405020304" pitchFamily="18" charset="0"/>
                <a:cs typeface="Times New Roman" panose="02020603050405020304" pitchFamily="18" charset="0"/>
              </a:rPr>
              <a:t>s liječnikom</a:t>
            </a:r>
            <a:r>
              <a:rPr lang="hr-HR" sz="2000" dirty="0">
                <a:latin typeface="Times New Roman" panose="02020603050405020304" pitchFamily="18" charset="0"/>
                <a:cs typeface="Times New Roman" panose="02020603050405020304" pitchFamily="18" charset="0"/>
              </a:rPr>
              <a:t>, čim to bude moguće. Ovi razgovori s djetetom obavljaju se uvijek </a:t>
            </a:r>
            <a:r>
              <a:rPr lang="hr-HR" sz="2000" dirty="0" smtClean="0">
                <a:latin typeface="Times New Roman" panose="02020603050405020304" pitchFamily="18" charset="0"/>
                <a:cs typeface="Times New Roman" panose="02020603050405020304" pitchFamily="18" charset="0"/>
              </a:rPr>
              <a:t>u </a:t>
            </a:r>
            <a:r>
              <a:rPr lang="pl-PL" sz="2000" dirty="0" smtClean="0">
                <a:latin typeface="Times New Roman" panose="02020603050405020304" pitchFamily="18" charset="0"/>
                <a:cs typeface="Times New Roman" panose="02020603050405020304" pitchFamily="18" charset="0"/>
              </a:rPr>
              <a:t>nazočnosti </a:t>
            </a:r>
            <a:r>
              <a:rPr lang="pl-PL" sz="2000" dirty="0">
                <a:latin typeface="Times New Roman" panose="02020603050405020304" pitchFamily="18" charset="0"/>
                <a:cs typeface="Times New Roman" panose="02020603050405020304" pitchFamily="18" charset="0"/>
              </a:rPr>
              <a:t>nekog od stručnih djelatnika odgojno-obrazovne ustanove, a </a:t>
            </a:r>
            <a:r>
              <a:rPr lang="pl-PL" sz="2000" dirty="0" smtClean="0">
                <a:latin typeface="Times New Roman" panose="02020603050405020304" pitchFamily="18" charset="0"/>
                <a:cs typeface="Times New Roman" panose="02020603050405020304" pitchFamily="18" charset="0"/>
              </a:rPr>
              <a:t>na </a:t>
            </a:r>
            <a:r>
              <a:rPr lang="hr-HR" sz="2000" dirty="0" smtClean="0">
                <a:latin typeface="Times New Roman" panose="02020603050405020304" pitchFamily="18" charset="0"/>
                <a:cs typeface="Times New Roman" panose="02020603050405020304" pitchFamily="18" charset="0"/>
              </a:rPr>
              <a:t>način </a:t>
            </a:r>
            <a:r>
              <a:rPr lang="hr-HR" sz="2000" dirty="0">
                <a:latin typeface="Times New Roman" panose="02020603050405020304" pitchFamily="18" charset="0"/>
                <a:cs typeface="Times New Roman" panose="02020603050405020304" pitchFamily="18" charset="0"/>
              </a:rPr>
              <a:t>da se postupa posebno brižljivo, poštujući djetetovo dostojanstvo </a:t>
            </a:r>
            <a:r>
              <a:rPr lang="hr-HR" sz="2000" dirty="0" smtClean="0">
                <a:latin typeface="Times New Roman" panose="02020603050405020304" pitchFamily="18" charset="0"/>
                <a:cs typeface="Times New Roman" panose="02020603050405020304" pitchFamily="18" charset="0"/>
              </a:rPr>
              <a:t>i pružajući </a:t>
            </a:r>
            <a:r>
              <a:rPr lang="hr-HR" sz="2000" dirty="0">
                <a:latin typeface="Times New Roman" panose="02020603050405020304" pitchFamily="18" charset="0"/>
                <a:cs typeface="Times New Roman" panose="02020603050405020304" pitchFamily="18" charset="0"/>
              </a:rPr>
              <a:t>mu potporu</a:t>
            </a:r>
            <a:r>
              <a:rPr lang="hr-HR" sz="2000" dirty="0" smtClean="0">
                <a:latin typeface="Times New Roman" panose="02020603050405020304" pitchFamily="18" charset="0"/>
                <a:cs typeface="Times New Roman" panose="02020603050405020304" pitchFamily="18" charset="0"/>
              </a:rPr>
              <a:t>;</a:t>
            </a:r>
          </a:p>
          <a:p>
            <a:pPr algn="just"/>
            <a:r>
              <a:rPr lang="hr-HR" sz="2000" dirty="0">
                <a:latin typeface="Times New Roman" panose="02020603050405020304" pitchFamily="18" charset="0"/>
                <a:cs typeface="Times New Roman" panose="02020603050405020304" pitchFamily="18" charset="0"/>
              </a:rPr>
              <a:t>roditeljima ili zakonskim zastupnicima djeteta koje je žrtva vršnjačkog </a:t>
            </a:r>
            <a:r>
              <a:rPr lang="hr-HR" sz="2000" dirty="0" smtClean="0">
                <a:latin typeface="Times New Roman" panose="02020603050405020304" pitchFamily="18" charset="0"/>
                <a:cs typeface="Times New Roman" panose="02020603050405020304" pitchFamily="18" charset="0"/>
              </a:rPr>
              <a:t>nasilja dati </a:t>
            </a:r>
            <a:r>
              <a:rPr lang="hr-HR" sz="2000" dirty="0">
                <a:latin typeface="Times New Roman" panose="02020603050405020304" pitchFamily="18" charset="0"/>
                <a:cs typeface="Times New Roman" panose="02020603050405020304" pitchFamily="18" charset="0"/>
              </a:rPr>
              <a:t>obavijesti o mogućim oblicima savjetodavne i stručne pomoći djetetu </a:t>
            </a:r>
            <a:r>
              <a:rPr lang="hr-HR" sz="2000" dirty="0" smtClean="0">
                <a:latin typeface="Times New Roman" panose="02020603050405020304" pitchFamily="18" charset="0"/>
                <a:cs typeface="Times New Roman" panose="02020603050405020304" pitchFamily="18" charset="0"/>
              </a:rPr>
              <a:t>u odgojno-obrazovnoj </a:t>
            </a:r>
            <a:r>
              <a:rPr lang="hr-HR" sz="2000" dirty="0">
                <a:latin typeface="Times New Roman" panose="02020603050405020304" pitchFamily="18" charset="0"/>
                <a:cs typeface="Times New Roman" panose="02020603050405020304" pitchFamily="18" charset="0"/>
              </a:rPr>
              <a:t>ustanovi i izvan nje, a s ciljem potpore i </a:t>
            </a:r>
            <a:r>
              <a:rPr lang="hr-HR" sz="2000" dirty="0" smtClean="0">
                <a:latin typeface="Times New Roman" panose="02020603050405020304" pitchFamily="18" charset="0"/>
                <a:cs typeface="Times New Roman" panose="02020603050405020304" pitchFamily="18" charset="0"/>
              </a:rPr>
              <a:t>osnaživanja djeteta </a:t>
            </a:r>
            <a:r>
              <a:rPr lang="hr-HR" sz="2000" dirty="0">
                <a:latin typeface="Times New Roman" panose="02020603050405020304" pitchFamily="18" charset="0"/>
                <a:cs typeface="Times New Roman" panose="02020603050405020304" pitchFamily="18" charset="0"/>
              </a:rPr>
              <a:t>te prorade traumatskog doživljaja</a:t>
            </a:r>
            <a:r>
              <a:rPr lang="hr-HR" sz="2000" dirty="0" smtClean="0">
                <a:latin typeface="Times New Roman" panose="02020603050405020304" pitchFamily="18" charset="0"/>
                <a:cs typeface="Times New Roman" panose="02020603050405020304" pitchFamily="18" charset="0"/>
              </a:rPr>
              <a:t>;</a:t>
            </a:r>
          </a:p>
          <a:p>
            <a:pPr algn="just"/>
            <a:r>
              <a:rPr lang="hr-HR" sz="2000" dirty="0">
                <a:latin typeface="Times New Roman" panose="02020603050405020304" pitchFamily="18" charset="0"/>
                <a:cs typeface="Times New Roman" panose="02020603050405020304" pitchFamily="18" charset="0"/>
              </a:rPr>
              <a:t>obaviti razgovor s drugom djecom ili odraslim osobama koje imaju spoznaju </a:t>
            </a:r>
            <a:r>
              <a:rPr lang="hr-HR" sz="2000" dirty="0" smtClean="0">
                <a:latin typeface="Times New Roman" panose="02020603050405020304" pitchFamily="18" charset="0"/>
                <a:cs typeface="Times New Roman" panose="02020603050405020304" pitchFamily="18" charset="0"/>
              </a:rPr>
              <a:t>o učinjenom </a:t>
            </a:r>
            <a:r>
              <a:rPr lang="hr-HR" sz="2000" dirty="0">
                <a:latin typeface="Times New Roman" panose="02020603050405020304" pitchFamily="18" charset="0"/>
                <a:cs typeface="Times New Roman" panose="02020603050405020304" pitchFamily="18" charset="0"/>
              </a:rPr>
              <a:t>nasilju te utvrditi sve okolnosti vezane uz oblik, intenzitet, težinu </a:t>
            </a:r>
            <a:r>
              <a:rPr lang="hr-HR" sz="2000" dirty="0" smtClean="0">
                <a:latin typeface="Times New Roman" panose="02020603050405020304" pitchFamily="18" charset="0"/>
                <a:cs typeface="Times New Roman" panose="02020603050405020304" pitchFamily="18" charset="0"/>
              </a:rPr>
              <a:t>i vremensko </a:t>
            </a:r>
            <a:r>
              <a:rPr lang="hr-HR" sz="2000" dirty="0">
                <a:latin typeface="Times New Roman" panose="02020603050405020304" pitchFamily="18" charset="0"/>
                <a:cs typeface="Times New Roman" panose="02020603050405020304" pitchFamily="18" charset="0"/>
              </a:rPr>
              <a:t>trajanje nasilja;</a:t>
            </a:r>
          </a:p>
          <a:p>
            <a:endParaRPr lang="hr-HR" sz="1600" dirty="0" smtClean="0">
              <a:latin typeface="Times New Roman" panose="02020603050405020304" pitchFamily="18" charset="0"/>
              <a:cs typeface="Times New Roman" panose="02020603050405020304" pitchFamily="18" charset="0"/>
            </a:endParaRPr>
          </a:p>
          <a:p>
            <a:endParaRPr lang="hr-HR" sz="1600" dirty="0">
              <a:latin typeface="Times New Roman" panose="02020603050405020304" pitchFamily="18" charset="0"/>
              <a:cs typeface="Times New Roman" panose="02020603050405020304" pitchFamily="18" charset="0"/>
            </a:endParaRPr>
          </a:p>
          <a:p>
            <a:endParaRPr lang="hr-HR" sz="1600" dirty="0">
              <a:latin typeface="Times New Roman" panose="02020603050405020304" pitchFamily="18" charset="0"/>
              <a:cs typeface="Times New Roman" panose="02020603050405020304" pitchFamily="18" charset="0"/>
            </a:endParaRPr>
          </a:p>
          <a:p>
            <a:endParaRPr lang="hr-HR" sz="1700" dirty="0">
              <a:latin typeface="Times New Roman" panose="02020603050405020304" pitchFamily="18" charset="0"/>
              <a:cs typeface="Times New Roman" panose="02020603050405020304" pitchFamily="18" charset="0"/>
            </a:endParaRPr>
          </a:p>
          <a:p>
            <a:pPr marL="0" indent="0">
              <a:buNone/>
            </a:pPr>
            <a:endParaRPr lang="hr-HR" dirty="0"/>
          </a:p>
        </p:txBody>
      </p:sp>
    </p:spTree>
    <p:extLst>
      <p:ext uri="{BB962C8B-B14F-4D97-AF65-F5344CB8AC3E}">
        <p14:creationId xmlns:p14="http://schemas.microsoft.com/office/powerpoint/2010/main" val="69079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692696"/>
            <a:ext cx="7239000" cy="5763040"/>
          </a:xfrm>
        </p:spPr>
        <p:txBody>
          <a:bodyPr>
            <a:normAutofit/>
          </a:bodyPr>
          <a:lstStyle/>
          <a:p>
            <a:pPr marL="0" indent="0">
              <a:buNone/>
            </a:pPr>
            <a:endParaRPr lang="hr-HR" sz="1600" dirty="0" smtClean="0"/>
          </a:p>
          <a:p>
            <a:pPr algn="just">
              <a:spcBef>
                <a:spcPts val="0"/>
              </a:spcBef>
              <a:buFont typeface="Courier New" panose="02070309020205020404" pitchFamily="49" charset="0"/>
              <a:buChar char="o"/>
            </a:pPr>
            <a:r>
              <a:rPr lang="hr-HR" sz="2000" dirty="0" smtClean="0">
                <a:latin typeface="Times New Roman" panose="02020603050405020304" pitchFamily="18" charset="0"/>
                <a:cs typeface="Times New Roman" panose="02020603050405020304" pitchFamily="18" charset="0"/>
              </a:rPr>
              <a:t>ukoliko </a:t>
            </a:r>
            <a:r>
              <a:rPr lang="hr-HR" sz="2000" dirty="0">
                <a:latin typeface="Times New Roman" panose="02020603050405020304" pitchFamily="18" charset="0"/>
                <a:cs typeface="Times New Roman" panose="02020603050405020304" pitchFamily="18" charset="0"/>
              </a:rPr>
              <a:t>se radi o osobito teškom obliku, intenzitetu ili dužem </a:t>
            </a:r>
            <a:r>
              <a:rPr lang="hr-HR" sz="2000" dirty="0" smtClean="0">
                <a:latin typeface="Times New Roman" panose="02020603050405020304" pitchFamily="18" charset="0"/>
                <a:cs typeface="Times New Roman" panose="02020603050405020304" pitchFamily="18" charset="0"/>
              </a:rPr>
              <a:t>vremenskom trajanju </a:t>
            </a:r>
            <a:r>
              <a:rPr lang="hr-HR" sz="2000" dirty="0">
                <a:latin typeface="Times New Roman" panose="02020603050405020304" pitchFamily="18" charset="0"/>
                <a:cs typeface="Times New Roman" panose="02020603050405020304" pitchFamily="18" charset="0"/>
              </a:rPr>
              <a:t>nasilja, koje može izazvati traumu i kod druge djece, koja </a:t>
            </a:r>
            <a:r>
              <a:rPr lang="hr-HR" sz="2000" dirty="0" smtClean="0">
                <a:latin typeface="Times New Roman" panose="02020603050405020304" pitchFamily="18" charset="0"/>
                <a:cs typeface="Times New Roman" panose="02020603050405020304" pitchFamily="18" charset="0"/>
              </a:rPr>
              <a:t>su svjedočila </a:t>
            </a:r>
            <a:r>
              <a:rPr lang="hr-HR" sz="2000" dirty="0">
                <a:latin typeface="Times New Roman" panose="02020603050405020304" pitchFamily="18" charset="0"/>
                <a:cs typeface="Times New Roman" panose="02020603050405020304" pitchFamily="18" charset="0"/>
              </a:rPr>
              <a:t>nasilju, savjetovati se s nadležnom stručnom </a:t>
            </a:r>
            <a:r>
              <a:rPr lang="hr-HR" sz="2000" dirty="0" smtClean="0">
                <a:latin typeface="Times New Roman" panose="02020603050405020304" pitchFamily="18" charset="0"/>
                <a:cs typeface="Times New Roman" panose="02020603050405020304" pitchFamily="18" charset="0"/>
              </a:rPr>
              <a:t>osobom ili službom poradi pomoći </a:t>
            </a:r>
            <a:r>
              <a:rPr lang="hr-HR" sz="2000" dirty="0">
                <a:latin typeface="Times New Roman" panose="02020603050405020304" pitchFamily="18" charset="0"/>
                <a:cs typeface="Times New Roman" panose="02020603050405020304" pitchFamily="18" charset="0"/>
              </a:rPr>
              <a:t>djeci, svjedocima nasilja</a:t>
            </a:r>
            <a:r>
              <a:rPr lang="hr-HR" sz="2000" dirty="0" smtClean="0">
                <a:latin typeface="Times New Roman" panose="02020603050405020304" pitchFamily="18" charset="0"/>
                <a:cs typeface="Times New Roman" panose="02020603050405020304" pitchFamily="18" charset="0"/>
              </a:rPr>
              <a:t>;</a:t>
            </a:r>
          </a:p>
          <a:p>
            <a:pPr algn="just"/>
            <a:r>
              <a:rPr lang="hr-HR" sz="2000" dirty="0">
                <a:latin typeface="Times New Roman" panose="02020603050405020304" pitchFamily="18" charset="0"/>
                <a:cs typeface="Times New Roman" panose="02020603050405020304" pitchFamily="18" charset="0"/>
              </a:rPr>
              <a:t>što žurnije obaviti razgovor s djetetom koje je počinilo nasilje uz </a:t>
            </a:r>
            <a:r>
              <a:rPr lang="hr-HR" sz="2000" dirty="0" smtClean="0">
                <a:latin typeface="Times New Roman" panose="02020603050405020304" pitchFamily="18" charset="0"/>
                <a:cs typeface="Times New Roman" panose="02020603050405020304" pitchFamily="18" charset="0"/>
              </a:rPr>
              <a:t>nazočnost stručne </a:t>
            </a:r>
            <a:r>
              <a:rPr lang="hr-HR" sz="2000" dirty="0">
                <a:latin typeface="Times New Roman" panose="02020603050405020304" pitchFamily="18" charset="0"/>
                <a:cs typeface="Times New Roman" panose="02020603050405020304" pitchFamily="18" charset="0"/>
              </a:rPr>
              <a:t>osobe, ukazati djetetu na neprihvatljivost i štetnost takvog </a:t>
            </a:r>
            <a:r>
              <a:rPr lang="hr-HR" sz="2000" dirty="0" smtClean="0">
                <a:latin typeface="Times New Roman" panose="02020603050405020304" pitchFamily="18" charset="0"/>
                <a:cs typeface="Times New Roman" panose="02020603050405020304" pitchFamily="18" charset="0"/>
              </a:rPr>
              <a:t>ponašanja te </a:t>
            </a:r>
            <a:r>
              <a:rPr lang="hr-HR" sz="2000" dirty="0">
                <a:latin typeface="Times New Roman" panose="02020603050405020304" pitchFamily="18" charset="0"/>
                <a:cs typeface="Times New Roman" panose="02020603050405020304" pitchFamily="18" charset="0"/>
              </a:rPr>
              <a:t>ga savjetovati i poticati na promjenu takvog ponašanja, a tijekom </a:t>
            </a:r>
            <a:r>
              <a:rPr lang="hr-HR" sz="2000" dirty="0" smtClean="0">
                <a:latin typeface="Times New Roman" panose="02020603050405020304" pitchFamily="18" charset="0"/>
                <a:cs typeface="Times New Roman" panose="02020603050405020304" pitchFamily="18" charset="0"/>
              </a:rPr>
              <a:t>razgovora posebno </a:t>
            </a:r>
            <a:r>
              <a:rPr lang="hr-HR" sz="2000" dirty="0">
                <a:latin typeface="Times New Roman" panose="02020603050405020304" pitchFamily="18" charset="0"/>
                <a:cs typeface="Times New Roman" panose="02020603050405020304" pitchFamily="18" charset="0"/>
              </a:rPr>
              <a:t>obratiti pozornost iznosi li dijete neke okolnosti koje bi ukazivale </a:t>
            </a:r>
            <a:r>
              <a:rPr lang="hr-HR" sz="2000" dirty="0" smtClean="0">
                <a:latin typeface="Times New Roman" panose="02020603050405020304" pitchFamily="18" charset="0"/>
                <a:cs typeface="Times New Roman" panose="02020603050405020304" pitchFamily="18" charset="0"/>
              </a:rPr>
              <a:t>da je </a:t>
            </a:r>
            <a:r>
              <a:rPr lang="hr-HR" sz="2000" dirty="0">
                <a:latin typeface="Times New Roman" panose="02020603050405020304" pitchFamily="18" charset="0"/>
                <a:cs typeface="Times New Roman" panose="02020603050405020304" pitchFamily="18" charset="0"/>
              </a:rPr>
              <a:t>dijete žrtva zanemarivanja ili zlostavljanja u svojoj obitelji ili izvan nje, </a:t>
            </a:r>
            <a:r>
              <a:rPr lang="hr-HR" sz="2000" dirty="0" smtClean="0">
                <a:latin typeface="Times New Roman" panose="02020603050405020304" pitchFamily="18" charset="0"/>
                <a:cs typeface="Times New Roman" panose="02020603050405020304" pitchFamily="18" charset="0"/>
              </a:rPr>
              <a:t>u kojem </a:t>
            </a:r>
            <a:r>
              <a:rPr lang="hr-HR" sz="2000" dirty="0">
                <a:latin typeface="Times New Roman" panose="02020603050405020304" pitchFamily="18" charset="0"/>
                <a:cs typeface="Times New Roman" panose="02020603050405020304" pitchFamily="18" charset="0"/>
              </a:rPr>
              <a:t>slučaju će se odmah izvijestiti centar za socijalnu skrb, a po potrebi </a:t>
            </a:r>
            <a:r>
              <a:rPr lang="hr-HR" sz="2000" dirty="0" smtClean="0">
                <a:latin typeface="Times New Roman" panose="02020603050405020304" pitchFamily="18" charset="0"/>
                <a:cs typeface="Times New Roman" panose="02020603050405020304" pitchFamily="18" charset="0"/>
              </a:rPr>
              <a:t>ili sumnji </a:t>
            </a:r>
            <a:r>
              <a:rPr lang="hr-HR" sz="2000" dirty="0">
                <a:latin typeface="Times New Roman" panose="02020603050405020304" pitchFamily="18" charset="0"/>
                <a:cs typeface="Times New Roman" panose="02020603050405020304" pitchFamily="18" charset="0"/>
              </a:rPr>
              <a:t>na počinjenje kažnjive radnje izvijestiti policiju ili nadležno </a:t>
            </a:r>
            <a:r>
              <a:rPr lang="hr-HR" sz="2000" dirty="0" smtClean="0">
                <a:latin typeface="Times New Roman" panose="02020603050405020304" pitchFamily="18" charset="0"/>
                <a:cs typeface="Times New Roman" panose="02020603050405020304" pitchFamily="18" charset="0"/>
              </a:rPr>
              <a:t>državno odvjetništvo</a:t>
            </a:r>
          </a:p>
          <a:p>
            <a:pPr algn="just"/>
            <a:r>
              <a:rPr lang="hr-HR" sz="2000" dirty="0" smtClean="0">
                <a:latin typeface="Times New Roman" panose="02020603050405020304" pitchFamily="18" charset="0"/>
                <a:cs typeface="Times New Roman" panose="02020603050405020304" pitchFamily="18" charset="0"/>
              </a:rPr>
              <a:t>odgojno-obrazovna </a:t>
            </a:r>
            <a:r>
              <a:rPr lang="hr-HR" sz="2000" dirty="0">
                <a:latin typeface="Times New Roman" panose="02020603050405020304" pitchFamily="18" charset="0"/>
                <a:cs typeface="Times New Roman" panose="02020603050405020304" pitchFamily="18" charset="0"/>
              </a:rPr>
              <a:t>ustanova će poduzeti sve mjere </a:t>
            </a:r>
            <a:r>
              <a:rPr lang="hr-HR" sz="2000" dirty="0" smtClean="0">
                <a:latin typeface="Times New Roman" panose="02020603050405020304" pitchFamily="18" charset="0"/>
                <a:cs typeface="Times New Roman" panose="02020603050405020304" pitchFamily="18" charset="0"/>
              </a:rPr>
              <a:t>za pomirenje </a:t>
            </a:r>
            <a:r>
              <a:rPr lang="hr-HR" sz="2000" dirty="0">
                <a:latin typeface="Times New Roman" panose="02020603050405020304" pitchFamily="18" charset="0"/>
                <a:cs typeface="Times New Roman" panose="02020603050405020304" pitchFamily="18" charset="0"/>
              </a:rPr>
              <a:t>djece i za stvaranje tolerantnog, prijateljskog ponašanja u </a:t>
            </a:r>
            <a:r>
              <a:rPr lang="hr-HR" sz="2000" dirty="0" smtClean="0">
                <a:latin typeface="Times New Roman" panose="02020603050405020304" pitchFamily="18" charset="0"/>
                <a:cs typeface="Times New Roman" panose="02020603050405020304" pitchFamily="18" charset="0"/>
              </a:rPr>
              <a:t>odgojno-obrazovnoj ustanovi</a:t>
            </a:r>
            <a:r>
              <a:rPr lang="hr-HR" sz="2000" dirty="0">
                <a:latin typeface="Times New Roman" panose="02020603050405020304" pitchFamily="18" charset="0"/>
                <a:cs typeface="Times New Roman" panose="02020603050405020304" pitchFamily="18" charset="0"/>
              </a:rPr>
              <a:t>;</a:t>
            </a:r>
          </a:p>
          <a:p>
            <a:pPr marL="0" indent="0">
              <a:spcBef>
                <a:spcPts val="0"/>
              </a:spcBef>
              <a:buNone/>
            </a:pPr>
            <a:endParaRPr lang="hr-HR" sz="1600" dirty="0" smtClean="0">
              <a:latin typeface="Times New Roman" panose="02020603050405020304" pitchFamily="18" charset="0"/>
              <a:cs typeface="Times New Roman" panose="02020603050405020304" pitchFamily="18" charset="0"/>
            </a:endParaRPr>
          </a:p>
          <a:p>
            <a:pPr marL="0" indent="0">
              <a:spcBef>
                <a:spcPts val="0"/>
              </a:spcBef>
              <a:buNone/>
            </a:pPr>
            <a:endParaRPr lang="hr-HR" sz="1600" dirty="0">
              <a:latin typeface="Times New Roman" panose="02020603050405020304" pitchFamily="18" charset="0"/>
              <a:cs typeface="Times New Roman" panose="02020603050405020304" pitchFamily="18" charset="0"/>
            </a:endParaRPr>
          </a:p>
          <a:p>
            <a:pPr marL="0" indent="0">
              <a:buNone/>
            </a:pPr>
            <a:endParaRPr lang="hr-HR" dirty="0"/>
          </a:p>
        </p:txBody>
      </p:sp>
    </p:spTree>
    <p:extLst>
      <p:ext uri="{BB962C8B-B14F-4D97-AF65-F5344CB8AC3E}">
        <p14:creationId xmlns:p14="http://schemas.microsoft.com/office/powerpoint/2010/main" val="1015170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548680"/>
            <a:ext cx="7239000" cy="5907056"/>
          </a:xfrm>
        </p:spPr>
        <p:txBody>
          <a:bodyPr>
            <a:normAutofit/>
          </a:bodyPr>
          <a:lstStyle/>
          <a:p>
            <a:r>
              <a:rPr lang="hr-HR" sz="2000" dirty="0">
                <a:latin typeface="Times New Roman" panose="02020603050405020304" pitchFamily="18" charset="0"/>
                <a:cs typeface="Times New Roman" panose="02020603050405020304" pitchFamily="18" charset="0"/>
              </a:rPr>
              <a:t>pozvati roditelje ili zakonske zastupnike djeteta koje je počinilo </a:t>
            </a:r>
            <a:r>
              <a:rPr lang="hr-HR" sz="2000" dirty="0" smtClean="0">
                <a:latin typeface="Times New Roman" panose="02020603050405020304" pitchFamily="18" charset="0"/>
                <a:cs typeface="Times New Roman" panose="02020603050405020304" pitchFamily="18" charset="0"/>
              </a:rPr>
              <a:t>nasilje,</a:t>
            </a:r>
            <a:r>
              <a:rPr lang="vi-VN" sz="2000" dirty="0" smtClean="0">
                <a:latin typeface="Times New Roman" panose="02020603050405020304" pitchFamily="18" charset="0"/>
                <a:cs typeface="Times New Roman" panose="02020603050405020304" pitchFamily="18" charset="0"/>
              </a:rPr>
              <a:t>upoznati </a:t>
            </a:r>
            <a:r>
              <a:rPr lang="vi-VN" sz="2000" dirty="0">
                <a:latin typeface="Times New Roman" panose="02020603050405020304" pitchFamily="18" charset="0"/>
                <a:cs typeface="Times New Roman" panose="02020603050405020304" pitchFamily="18" charset="0"/>
              </a:rPr>
              <a:t>ih s događajem, kao i s neprihvatljivošću i štetnošću </a:t>
            </a:r>
            <a:r>
              <a:rPr lang="vi-VN" sz="2000" dirty="0" smtClean="0">
                <a:latin typeface="Times New Roman" panose="02020603050405020304" pitchFamily="18" charset="0"/>
                <a:cs typeface="Times New Roman" panose="02020603050405020304" pitchFamily="18" charset="0"/>
              </a:rPr>
              <a:t>takvog</a:t>
            </a:r>
            <a:r>
              <a:rPr lang="hr-HR" sz="2000" dirty="0" smtClean="0">
                <a:latin typeface="Times New Roman" panose="02020603050405020304" pitchFamily="18" charset="0"/>
                <a:cs typeface="Times New Roman" panose="02020603050405020304" pitchFamily="18" charset="0"/>
              </a:rPr>
              <a:t> ponašanja</a:t>
            </a:r>
            <a:r>
              <a:rPr lang="hr-HR" sz="2000" dirty="0">
                <a:latin typeface="Times New Roman" panose="02020603050405020304" pitchFamily="18" charset="0"/>
                <a:cs typeface="Times New Roman" panose="02020603050405020304" pitchFamily="18" charset="0"/>
              </a:rPr>
              <a:t>, savjetovati ih s ciljem promjene takvog ponašanja djeteta, te </a:t>
            </a:r>
            <a:r>
              <a:rPr lang="hr-HR" sz="2000" dirty="0" smtClean="0">
                <a:latin typeface="Times New Roman" panose="02020603050405020304" pitchFamily="18" charset="0"/>
                <a:cs typeface="Times New Roman" panose="02020603050405020304" pitchFamily="18" charset="0"/>
              </a:rPr>
              <a:t>ih pozvati </a:t>
            </a:r>
            <a:r>
              <a:rPr lang="hr-HR" sz="2000" dirty="0">
                <a:latin typeface="Times New Roman" panose="02020603050405020304" pitchFamily="18" charset="0"/>
                <a:cs typeface="Times New Roman" panose="02020603050405020304" pitchFamily="18" charset="0"/>
              </a:rPr>
              <a:t>na uključivanje u savjetovanje ili stručnu pomoć unutar škole ili </a:t>
            </a:r>
            <a:r>
              <a:rPr lang="hr-HR" sz="2000" dirty="0" smtClean="0">
                <a:latin typeface="Times New Roman" panose="02020603050405020304" pitchFamily="18" charset="0"/>
                <a:cs typeface="Times New Roman" panose="02020603050405020304" pitchFamily="18" charset="0"/>
              </a:rPr>
              <a:t>izvan nje </a:t>
            </a:r>
            <a:r>
              <a:rPr lang="hr-HR" sz="2000" dirty="0">
                <a:latin typeface="Times New Roman" panose="02020603050405020304" pitchFamily="18" charset="0"/>
                <a:cs typeface="Times New Roman" panose="02020603050405020304" pitchFamily="18" charset="0"/>
              </a:rPr>
              <a:t>(centri za socijalnu skrb, poliklinike za zaštitu djece, </a:t>
            </a:r>
            <a:r>
              <a:rPr lang="hr-HR" sz="2000" dirty="0" smtClean="0">
                <a:latin typeface="Times New Roman" panose="02020603050405020304" pitchFamily="18" charset="0"/>
                <a:cs typeface="Times New Roman" panose="02020603050405020304" pitchFamily="18" charset="0"/>
              </a:rPr>
              <a:t>obiteljska savjetovališta </a:t>
            </a:r>
            <a:r>
              <a:rPr lang="hr-HR" sz="2000" dirty="0">
                <a:latin typeface="Times New Roman" panose="02020603050405020304" pitchFamily="18" charset="0"/>
                <a:cs typeface="Times New Roman" panose="02020603050405020304" pitchFamily="18" charset="0"/>
              </a:rPr>
              <a:t>i slično) i izvijestiti ih o obvezi odgojno-obrazovne ustanove </a:t>
            </a:r>
            <a:r>
              <a:rPr lang="hr-HR" sz="2000" dirty="0" smtClean="0">
                <a:latin typeface="Times New Roman" panose="02020603050405020304" pitchFamily="18" charset="0"/>
                <a:cs typeface="Times New Roman" panose="02020603050405020304" pitchFamily="18" charset="0"/>
              </a:rPr>
              <a:t>da slučaj </a:t>
            </a:r>
            <a:r>
              <a:rPr lang="hr-HR" sz="2000" dirty="0">
                <a:latin typeface="Times New Roman" panose="02020603050405020304" pitchFamily="18" charset="0"/>
                <a:cs typeface="Times New Roman" panose="02020603050405020304" pitchFamily="18" charset="0"/>
              </a:rPr>
              <a:t>prijavi nadležnom centru za socijalnu skrb, Uredima državne uprave </a:t>
            </a:r>
            <a:r>
              <a:rPr lang="hr-HR" sz="2000" dirty="0" smtClean="0">
                <a:latin typeface="Times New Roman" panose="02020603050405020304" pitchFamily="18" charset="0"/>
                <a:cs typeface="Times New Roman" panose="02020603050405020304" pitchFamily="18" charset="0"/>
              </a:rPr>
              <a:t>u županijama </a:t>
            </a:r>
            <a:r>
              <a:rPr lang="hr-HR" sz="2000" dirty="0">
                <a:latin typeface="Times New Roman" panose="02020603050405020304" pitchFamily="18" charset="0"/>
                <a:cs typeface="Times New Roman" panose="02020603050405020304" pitchFamily="18" charset="0"/>
              </a:rPr>
              <a:t>(Službama za društvene djelatnosti i/ili Gradskom uredu </a:t>
            </a:r>
            <a:r>
              <a:rPr lang="hr-HR" sz="2000" dirty="0" smtClean="0">
                <a:latin typeface="Times New Roman" panose="02020603050405020304" pitchFamily="18" charset="0"/>
                <a:cs typeface="Times New Roman" panose="02020603050405020304" pitchFamily="18" charset="0"/>
              </a:rPr>
              <a:t>za obrazovanje </a:t>
            </a:r>
            <a:r>
              <a:rPr lang="hr-HR" sz="2000" dirty="0">
                <a:latin typeface="Times New Roman" panose="02020603050405020304" pitchFamily="18" charset="0"/>
                <a:cs typeface="Times New Roman" panose="02020603050405020304" pitchFamily="18" charset="0"/>
              </a:rPr>
              <a:t>i šport Grada Zagreba), policiji ili nadležnom </a:t>
            </a:r>
            <a:r>
              <a:rPr lang="hr-HR" sz="2000" dirty="0" smtClean="0">
                <a:latin typeface="Times New Roman" panose="02020603050405020304" pitchFamily="18" charset="0"/>
                <a:cs typeface="Times New Roman" panose="02020603050405020304" pitchFamily="18" charset="0"/>
              </a:rPr>
              <a:t>državnom odvjetništvu</a:t>
            </a:r>
            <a:r>
              <a:rPr lang="hr-HR" sz="2000" dirty="0">
                <a:latin typeface="Times New Roman" panose="02020603050405020304" pitchFamily="18" charset="0"/>
                <a:cs typeface="Times New Roman" panose="02020603050405020304" pitchFamily="18" charset="0"/>
              </a:rPr>
              <a:t>;</a:t>
            </a:r>
          </a:p>
          <a:p>
            <a:r>
              <a:rPr lang="hr-HR" sz="2000" dirty="0" smtClean="0">
                <a:latin typeface="Times New Roman" panose="02020603050405020304" pitchFamily="18" charset="0"/>
                <a:cs typeface="Times New Roman" panose="02020603050405020304" pitchFamily="18" charset="0"/>
              </a:rPr>
              <a:t>o </a:t>
            </a:r>
            <a:r>
              <a:rPr lang="hr-HR" sz="2000" dirty="0">
                <a:latin typeface="Times New Roman" panose="02020603050405020304" pitchFamily="18" charset="0"/>
                <a:cs typeface="Times New Roman" panose="02020603050405020304" pitchFamily="18" charset="0"/>
              </a:rPr>
              <a:t>poduzetim aktivnostima, razgovorima, izjavama te svojim </a:t>
            </a:r>
            <a:r>
              <a:rPr lang="hr-HR" sz="2000" dirty="0" smtClean="0">
                <a:latin typeface="Times New Roman" panose="02020603050405020304" pitchFamily="18" charset="0"/>
                <a:cs typeface="Times New Roman" panose="02020603050405020304" pitchFamily="18" charset="0"/>
              </a:rPr>
              <a:t>opažanjima sačiniti </a:t>
            </a:r>
            <a:r>
              <a:rPr lang="hr-HR" sz="2000" dirty="0">
                <a:latin typeface="Times New Roman" panose="02020603050405020304" pitchFamily="18" charset="0"/>
                <a:cs typeface="Times New Roman" panose="02020603050405020304" pitchFamily="18" charset="0"/>
              </a:rPr>
              <a:t>službene bilješke, kao i voditi odgovarajuće evidencije </a:t>
            </a:r>
            <a:r>
              <a:rPr lang="hr-HR" sz="2000" dirty="0" smtClean="0">
                <a:latin typeface="Times New Roman" panose="02020603050405020304" pitchFamily="18" charset="0"/>
                <a:cs typeface="Times New Roman" panose="02020603050405020304" pitchFamily="18" charset="0"/>
              </a:rPr>
              <a:t>zaštićenih podataka </a:t>
            </a:r>
            <a:r>
              <a:rPr lang="hr-HR" sz="2000" dirty="0">
                <a:latin typeface="Times New Roman" panose="02020603050405020304" pitchFamily="18" charset="0"/>
                <a:cs typeface="Times New Roman" panose="02020603050405020304" pitchFamily="18" charset="0"/>
              </a:rPr>
              <a:t>koje će se dostaviti na zahtjev drugim nadležnim tijelima.</a:t>
            </a:r>
          </a:p>
        </p:txBody>
      </p:sp>
    </p:spTree>
    <p:extLst>
      <p:ext uri="{BB962C8B-B14F-4D97-AF65-F5344CB8AC3E}">
        <p14:creationId xmlns:p14="http://schemas.microsoft.com/office/powerpoint/2010/main" val="1744548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692696"/>
            <a:ext cx="7239000" cy="5763040"/>
          </a:xfrm>
        </p:spPr>
        <p:txBody>
          <a:bodyPr>
            <a:normAutofit fontScale="55000" lnSpcReduction="20000"/>
          </a:bodyPr>
          <a:lstStyle/>
          <a:p>
            <a:pPr marL="0" indent="0">
              <a:buNone/>
            </a:pPr>
            <a:r>
              <a:rPr lang="pl-PL" sz="3600" b="1" u="sng" dirty="0" smtClean="0">
                <a:latin typeface="Times New Roman" panose="02020603050405020304" pitchFamily="18" charset="0"/>
                <a:cs typeface="Times New Roman" panose="02020603050405020304" pitchFamily="18" charset="0"/>
              </a:rPr>
              <a:t>Protokol o postupanju u slučaju </a:t>
            </a:r>
            <a:r>
              <a:rPr lang="hr-HR" sz="3600" b="1" u="sng" dirty="0" smtClean="0">
                <a:latin typeface="Times New Roman" panose="02020603050405020304" pitchFamily="18" charset="0"/>
                <a:cs typeface="Times New Roman" panose="02020603050405020304" pitchFamily="18" charset="0"/>
              </a:rPr>
              <a:t>nasilja u obitelji (Vlada RH, 2010. godina)</a:t>
            </a:r>
          </a:p>
          <a:p>
            <a:pPr marL="0" indent="0">
              <a:buNone/>
            </a:pPr>
            <a:endParaRPr lang="hr-HR" sz="2900" b="1" u="sng" dirty="0">
              <a:latin typeface="Times New Roman" panose="02020603050405020304" pitchFamily="18" charset="0"/>
              <a:cs typeface="Times New Roman" panose="02020603050405020304" pitchFamily="18" charset="0"/>
            </a:endParaRPr>
          </a:p>
          <a:p>
            <a:pPr marL="0" indent="0">
              <a:buNone/>
            </a:pPr>
            <a:endParaRPr lang="hr-HR" sz="2900" b="1" u="sng" dirty="0" smtClean="0">
              <a:latin typeface="Times New Roman" panose="02020603050405020304" pitchFamily="18" charset="0"/>
              <a:cs typeface="Times New Roman" panose="02020603050405020304" pitchFamily="18" charset="0"/>
            </a:endParaRPr>
          </a:p>
          <a:p>
            <a:r>
              <a:rPr lang="pl-PL" sz="3200" dirty="0" smtClean="0">
                <a:latin typeface="Times New Roman" panose="02020603050405020304" pitchFamily="18" charset="0"/>
                <a:cs typeface="Times New Roman" panose="02020603050405020304" pitchFamily="18" charset="0"/>
              </a:rPr>
              <a:t>Zakon </a:t>
            </a:r>
            <a:r>
              <a:rPr lang="pl-PL" sz="3200" dirty="0">
                <a:latin typeface="Times New Roman" panose="02020603050405020304" pitchFamily="18" charset="0"/>
                <a:cs typeface="Times New Roman" panose="02020603050405020304" pitchFamily="18" charset="0"/>
              </a:rPr>
              <a:t>o zaštiti od nasilja u obitelji definira nasilje u obitelji kao</a:t>
            </a:r>
            <a:r>
              <a:rPr lang="pl-PL" sz="3200" dirty="0" smtClean="0">
                <a:latin typeface="Times New Roman" panose="02020603050405020304" pitchFamily="18" charset="0"/>
                <a:cs typeface="Times New Roman" panose="02020603050405020304" pitchFamily="18" charset="0"/>
              </a:rPr>
              <a:t>:</a:t>
            </a:r>
          </a:p>
          <a:p>
            <a:pPr marL="0" indent="0">
              <a:buNone/>
            </a:pPr>
            <a:endParaRPr lang="pl-PL" sz="3200" dirty="0">
              <a:latin typeface="Times New Roman" panose="02020603050405020304" pitchFamily="18" charset="0"/>
              <a:cs typeface="Times New Roman" panose="02020603050405020304" pitchFamily="18" charset="0"/>
            </a:endParaRPr>
          </a:p>
          <a:p>
            <a:pPr marL="0" indent="0">
              <a:buNone/>
            </a:pPr>
            <a:r>
              <a:rPr lang="hr-HR" sz="3200" dirty="0">
                <a:latin typeface="Times New Roman" panose="02020603050405020304" pitchFamily="18" charset="0"/>
                <a:cs typeface="Times New Roman" panose="02020603050405020304" pitchFamily="18" charset="0"/>
              </a:rPr>
              <a:t>"svaku primjenu fizičke sile i psihičke prisile na integritet osobe; svako</a:t>
            </a:r>
          </a:p>
          <a:p>
            <a:pPr marL="0" indent="0">
              <a:buNone/>
            </a:pPr>
            <a:r>
              <a:rPr lang="hr-HR" sz="3200" dirty="0">
                <a:latin typeface="Times New Roman" panose="02020603050405020304" pitchFamily="18" charset="0"/>
                <a:cs typeface="Times New Roman" panose="02020603050405020304" pitchFamily="18" charset="0"/>
              </a:rPr>
              <a:t>drugo postupanje jednog člana obitelji koje može prouzročiti ili izazvati</a:t>
            </a:r>
          </a:p>
          <a:p>
            <a:pPr marL="0" indent="0">
              <a:buNone/>
            </a:pPr>
            <a:r>
              <a:rPr lang="hr-HR" sz="3200" dirty="0">
                <a:latin typeface="Times New Roman" panose="02020603050405020304" pitchFamily="18" charset="0"/>
                <a:cs typeface="Times New Roman" panose="02020603050405020304" pitchFamily="18" charset="0"/>
              </a:rPr>
              <a:t>opasnost da će prouzročiti fizičku i psihičku bol; </a:t>
            </a:r>
            <a:r>
              <a:rPr lang="hr-HR" sz="3200" dirty="0" err="1" smtClean="0">
                <a:latin typeface="Times New Roman" panose="02020603050405020304" pitchFamily="18" charset="0"/>
                <a:cs typeface="Times New Roman" panose="02020603050405020304" pitchFamily="18" charset="0"/>
              </a:rPr>
              <a:t>prouzročenje</a:t>
            </a:r>
            <a:r>
              <a:rPr lang="hr-HR" sz="3200" dirty="0" smtClean="0">
                <a:latin typeface="Times New Roman" panose="02020603050405020304" pitchFamily="18" charset="0"/>
                <a:cs typeface="Times New Roman" panose="02020603050405020304" pitchFamily="18" charset="0"/>
              </a:rPr>
              <a:t> </a:t>
            </a:r>
            <a:r>
              <a:rPr lang="hr-HR" sz="3200" dirty="0">
                <a:latin typeface="Times New Roman" panose="02020603050405020304" pitchFamily="18" charset="0"/>
                <a:cs typeface="Times New Roman" panose="02020603050405020304" pitchFamily="18" charset="0"/>
              </a:rPr>
              <a:t>osjećaja</a:t>
            </a:r>
          </a:p>
          <a:p>
            <a:pPr marL="0" indent="0">
              <a:buNone/>
            </a:pPr>
            <a:r>
              <a:rPr lang="hr-HR" sz="3200" dirty="0">
                <a:latin typeface="Times New Roman" panose="02020603050405020304" pitchFamily="18" charset="0"/>
                <a:cs typeface="Times New Roman" panose="02020603050405020304" pitchFamily="18" charset="0"/>
              </a:rPr>
              <a:t>straha ili osobne ugroženosti ili povrede dostojanstva; fizički napad bez</a:t>
            </a:r>
          </a:p>
          <a:p>
            <a:pPr marL="0" indent="0">
              <a:buNone/>
            </a:pPr>
            <a:r>
              <a:rPr lang="vi-VN" sz="3200" dirty="0">
                <a:latin typeface="Times New Roman" panose="02020603050405020304" pitchFamily="18" charset="0"/>
                <a:cs typeface="Times New Roman" panose="02020603050405020304" pitchFamily="18" charset="0"/>
              </a:rPr>
              <a:t>obzira da li je nastupila tjelesna ozljeda ili ne, verbalni napadi, vrijeđanja,</a:t>
            </a:r>
          </a:p>
          <a:p>
            <a:pPr marL="0" indent="0">
              <a:buNone/>
            </a:pPr>
            <a:r>
              <a:rPr lang="hr-HR" sz="3200" dirty="0">
                <a:latin typeface="Times New Roman" panose="02020603050405020304" pitchFamily="18" charset="0"/>
                <a:cs typeface="Times New Roman" panose="02020603050405020304" pitchFamily="18" charset="0"/>
              </a:rPr>
              <a:t>psovanje, nazivanje pogrdnim nazivima i drugi načini grubog</a:t>
            </a:r>
          </a:p>
          <a:p>
            <a:pPr marL="0" indent="0">
              <a:buNone/>
            </a:pPr>
            <a:r>
              <a:rPr lang="vi-VN" sz="3200" dirty="0">
                <a:latin typeface="Times New Roman" panose="02020603050405020304" pitchFamily="18" charset="0"/>
                <a:cs typeface="Times New Roman" panose="02020603050405020304" pitchFamily="18" charset="0"/>
              </a:rPr>
              <a:t>uznemiravanja, spolno uznemiravanje; uhođenje i svi drugi načini</a:t>
            </a:r>
          </a:p>
          <a:p>
            <a:pPr marL="0" indent="0">
              <a:buNone/>
            </a:pPr>
            <a:r>
              <a:rPr lang="hr-HR" sz="3200" dirty="0">
                <a:latin typeface="Times New Roman" panose="02020603050405020304" pitchFamily="18" charset="0"/>
                <a:cs typeface="Times New Roman" panose="02020603050405020304" pitchFamily="18" charset="0"/>
              </a:rPr>
              <a:t>uznemiravanja: protupravna izolacija ili ograničavanje slobode kretanja ili</a:t>
            </a:r>
          </a:p>
          <a:p>
            <a:pPr marL="0" indent="0">
              <a:buNone/>
            </a:pPr>
            <a:r>
              <a:rPr lang="hr-HR" sz="3200" dirty="0">
                <a:latin typeface="Times New Roman" panose="02020603050405020304" pitchFamily="18" charset="0"/>
                <a:cs typeface="Times New Roman" panose="02020603050405020304" pitchFamily="18" charset="0"/>
              </a:rPr>
              <a:t>komuniciranja s trećim osobama; oštećenje ili uništenje imovine ili</a:t>
            </a:r>
          </a:p>
          <a:p>
            <a:pPr marL="0" indent="0">
              <a:buNone/>
            </a:pPr>
            <a:r>
              <a:rPr lang="hr-HR" sz="3200" dirty="0">
                <a:latin typeface="Times New Roman" panose="02020603050405020304" pitchFamily="18" charset="0"/>
                <a:cs typeface="Times New Roman" panose="02020603050405020304" pitchFamily="18" charset="0"/>
              </a:rPr>
              <a:t>pokušaj da se to učini</a:t>
            </a:r>
            <a:r>
              <a:rPr lang="hr-HR" sz="3200" dirty="0" smtClean="0">
                <a:latin typeface="Times New Roman" panose="02020603050405020304" pitchFamily="18" charset="0"/>
                <a:cs typeface="Times New Roman" panose="02020603050405020304" pitchFamily="18" charset="0"/>
              </a:rPr>
              <a:t>."</a:t>
            </a:r>
            <a:endParaRPr lang="hr-H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45828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908720"/>
            <a:ext cx="7239000" cy="5547016"/>
          </a:xfrm>
        </p:spPr>
        <p:txBody>
          <a:bodyPr/>
          <a:lstStyle/>
          <a:p>
            <a:r>
              <a:rPr lang="pl-PL" dirty="0">
                <a:latin typeface="Times New Roman" panose="02020603050405020304" pitchFamily="18" charset="0"/>
                <a:cs typeface="Times New Roman" panose="02020603050405020304" pitchFamily="18" charset="0"/>
              </a:rPr>
              <a:t>Kazneni zakon nasilničko ponašanje u obitelji opisuje kao čin kada</a:t>
            </a:r>
            <a:r>
              <a:rPr lang="pl-PL" dirty="0" smtClean="0">
                <a:latin typeface="Times New Roman" panose="02020603050405020304" pitchFamily="18" charset="0"/>
                <a:cs typeface="Times New Roman" panose="02020603050405020304" pitchFamily="18" charset="0"/>
              </a:rPr>
              <a:t>:</a:t>
            </a:r>
          </a:p>
          <a:p>
            <a:pPr marL="0" indent="0">
              <a:buNone/>
            </a:pPr>
            <a:endParaRPr lang="pl-PL" dirty="0">
              <a:latin typeface="Times New Roman" panose="02020603050405020304" pitchFamily="18" charset="0"/>
              <a:cs typeface="Times New Roman" panose="02020603050405020304" pitchFamily="18" charset="0"/>
            </a:endParaRPr>
          </a:p>
          <a:p>
            <a:pPr marL="0" indent="0">
              <a:buNone/>
            </a:pPr>
            <a:r>
              <a:rPr lang="hr-HR" i="1" dirty="0">
                <a:latin typeface="Times New Roman" panose="02020603050405020304" pitchFamily="18" charset="0"/>
                <a:cs typeface="Times New Roman" panose="02020603050405020304" pitchFamily="18" charset="0"/>
              </a:rPr>
              <a:t>"član obitelji nasiljem, zlostavljanjem ili osobito drskim </a:t>
            </a:r>
            <a:r>
              <a:rPr lang="hr-HR" i="1" dirty="0" smtClean="0">
                <a:latin typeface="Times New Roman" panose="02020603050405020304" pitchFamily="18" charset="0"/>
                <a:cs typeface="Times New Roman" panose="02020603050405020304" pitchFamily="18" charset="0"/>
              </a:rPr>
              <a:t>ponašanjem dovede </a:t>
            </a:r>
            <a:r>
              <a:rPr lang="hr-HR" i="1" dirty="0">
                <a:latin typeface="Times New Roman" panose="02020603050405020304" pitchFamily="18" charset="0"/>
                <a:cs typeface="Times New Roman" panose="02020603050405020304" pitchFamily="18" charset="0"/>
              </a:rPr>
              <a:t>drugog člana obitelji u ponižavajući položaj."</a:t>
            </a:r>
            <a:endParaRPr lang="hr-HR" dirty="0">
              <a:latin typeface="Times New Roman" panose="02020603050405020304" pitchFamily="18" charset="0"/>
              <a:cs typeface="Times New Roman" panose="02020603050405020304" pitchFamily="18" charset="0"/>
            </a:endParaRPr>
          </a:p>
          <a:p>
            <a:endParaRPr lang="hr-HR" dirty="0"/>
          </a:p>
        </p:txBody>
      </p:sp>
    </p:spTree>
    <p:extLst>
      <p:ext uri="{BB962C8B-B14F-4D97-AF65-F5344CB8AC3E}">
        <p14:creationId xmlns:p14="http://schemas.microsoft.com/office/powerpoint/2010/main" val="5203054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620688"/>
            <a:ext cx="7239000" cy="5835048"/>
          </a:xfrm>
        </p:spPr>
        <p:txBody>
          <a:bodyPr>
            <a:normAutofit/>
          </a:bodyPr>
          <a:lstStyle/>
          <a:p>
            <a:r>
              <a:rPr lang="pl-PL" sz="1800" dirty="0">
                <a:latin typeface="Times New Roman" panose="02020603050405020304" pitchFamily="18" charset="0"/>
                <a:cs typeface="Times New Roman" panose="02020603050405020304" pitchFamily="18" charset="0"/>
              </a:rPr>
              <a:t>Cilj protokola postupanja odgojno-obrazovnih ustanova </a:t>
            </a:r>
            <a:r>
              <a:rPr lang="pl-PL" sz="1800" dirty="0" smtClean="0">
                <a:latin typeface="Times New Roman" panose="02020603050405020304" pitchFamily="18" charset="0"/>
                <a:cs typeface="Times New Roman" panose="02020603050405020304" pitchFamily="18" charset="0"/>
              </a:rPr>
              <a:t>je </a:t>
            </a:r>
            <a:r>
              <a:rPr lang="hr-HR" sz="1800" dirty="0" smtClean="0">
                <a:latin typeface="Times New Roman" panose="02020603050405020304" pitchFamily="18" charset="0"/>
                <a:cs typeface="Times New Roman" panose="02020603050405020304" pitchFamily="18" charset="0"/>
              </a:rPr>
              <a:t>senzibiliziranje </a:t>
            </a:r>
            <a:r>
              <a:rPr lang="hr-HR" sz="1800" dirty="0">
                <a:latin typeface="Times New Roman" panose="02020603050405020304" pitchFamily="18" charset="0"/>
                <a:cs typeface="Times New Roman" panose="02020603050405020304" pitchFamily="18" charset="0"/>
              </a:rPr>
              <a:t>djelatnika odgojno-obrazovnih ustanova za pojave </a:t>
            </a:r>
            <a:r>
              <a:rPr lang="hr-HR" sz="1800" dirty="0" smtClean="0">
                <a:latin typeface="Times New Roman" panose="02020603050405020304" pitchFamily="18" charset="0"/>
                <a:cs typeface="Times New Roman" panose="02020603050405020304" pitchFamily="18" charset="0"/>
              </a:rPr>
              <a:t>nasilja u </a:t>
            </a:r>
            <a:r>
              <a:rPr lang="hr-HR" sz="1800" dirty="0">
                <a:latin typeface="Times New Roman" panose="02020603050405020304" pitchFamily="18" charset="0"/>
                <a:cs typeface="Times New Roman" panose="02020603050405020304" pitchFamily="18" charset="0"/>
              </a:rPr>
              <a:t>obitelji koje doživljavaju djeca i učenici te poduzimanje mjera </a:t>
            </a:r>
            <a:r>
              <a:rPr lang="hr-HR" sz="1800" dirty="0" smtClean="0">
                <a:latin typeface="Times New Roman" panose="02020603050405020304" pitchFamily="18" charset="0"/>
                <a:cs typeface="Times New Roman" panose="02020603050405020304" pitchFamily="18" charset="0"/>
              </a:rPr>
              <a:t>radi otkrivanja </a:t>
            </a:r>
            <a:r>
              <a:rPr lang="hr-HR" sz="1800" dirty="0">
                <a:latin typeface="Times New Roman" panose="02020603050405020304" pitchFamily="18" charset="0"/>
                <a:cs typeface="Times New Roman" panose="02020603050405020304" pitchFamily="18" charset="0"/>
              </a:rPr>
              <a:t>i prijavljivanja problema i pomoći djetetu.</a:t>
            </a:r>
          </a:p>
          <a:p>
            <a:r>
              <a:rPr lang="hr-HR" sz="1800" b="1" dirty="0">
                <a:latin typeface="Times New Roman" panose="02020603050405020304" pitchFamily="18" charset="0"/>
                <a:cs typeface="Times New Roman" panose="02020603050405020304" pitchFamily="18" charset="0"/>
              </a:rPr>
              <a:t>Učitelji i stručni suradnici dužni su poduzimati mjere zaštite </a:t>
            </a:r>
            <a:r>
              <a:rPr lang="hr-HR" sz="1800" b="1" dirty="0" smtClean="0">
                <a:latin typeface="Times New Roman" panose="02020603050405020304" pitchFamily="18" charset="0"/>
                <a:cs typeface="Times New Roman" panose="02020603050405020304" pitchFamily="18" charset="0"/>
              </a:rPr>
              <a:t>prava djeteta/učenika </a:t>
            </a:r>
            <a:r>
              <a:rPr lang="hr-HR" sz="1800" b="1" dirty="0">
                <a:latin typeface="Times New Roman" panose="02020603050405020304" pitchFamily="18" charset="0"/>
                <a:cs typeface="Times New Roman" panose="02020603050405020304" pitchFamily="18" charset="0"/>
              </a:rPr>
              <a:t>te o svakom kršenju tih prava, posebice o </a:t>
            </a:r>
            <a:r>
              <a:rPr lang="hr-HR" sz="1800" b="1" dirty="0" smtClean="0">
                <a:latin typeface="Times New Roman" panose="02020603050405020304" pitchFamily="18" charset="0"/>
                <a:cs typeface="Times New Roman" panose="02020603050405020304" pitchFamily="18" charset="0"/>
              </a:rPr>
              <a:t>oblicima tjelesnog </a:t>
            </a:r>
            <a:r>
              <a:rPr lang="hr-HR" sz="1800" b="1" dirty="0">
                <a:latin typeface="Times New Roman" panose="02020603050405020304" pitchFamily="18" charset="0"/>
                <a:cs typeface="Times New Roman" panose="02020603050405020304" pitchFamily="18" charset="0"/>
              </a:rPr>
              <a:t>ili duševnog nasilja, spolne zlouporabe, zanemarivanja </a:t>
            </a:r>
            <a:r>
              <a:rPr lang="hr-HR" sz="1800" b="1" dirty="0" smtClean="0">
                <a:latin typeface="Times New Roman" panose="02020603050405020304" pitchFamily="18" charset="0"/>
                <a:cs typeface="Times New Roman" panose="02020603050405020304" pitchFamily="18" charset="0"/>
              </a:rPr>
              <a:t>ili nehajnog </a:t>
            </a:r>
            <a:r>
              <a:rPr lang="hr-HR" sz="1800" b="1" dirty="0">
                <a:latin typeface="Times New Roman" panose="02020603050405020304" pitchFamily="18" charset="0"/>
                <a:cs typeface="Times New Roman" panose="02020603050405020304" pitchFamily="18" charset="0"/>
              </a:rPr>
              <a:t>postupanja, zlostavljanja ili izrabljivanja, odmah</a:t>
            </a:r>
            <a:r>
              <a:rPr lang="hr-HR" sz="1800" b="1" dirty="0" smtClean="0">
                <a:latin typeface="Times New Roman" panose="02020603050405020304" pitchFamily="18" charset="0"/>
                <a:cs typeface="Times New Roman" panose="02020603050405020304" pitchFamily="18" charset="0"/>
              </a:rPr>
              <a:t>:</a:t>
            </a:r>
          </a:p>
          <a:p>
            <a:r>
              <a:rPr lang="vi-VN" sz="1800" dirty="0">
                <a:latin typeface="Times New Roman" panose="02020603050405020304" pitchFamily="18" charset="0"/>
                <a:cs typeface="Times New Roman" panose="02020603050405020304" pitchFamily="18" charset="0"/>
              </a:rPr>
              <a:t>Ukoliko je dijete/učenik povrijeđeno u mjeri koja zahtijeva liječničku</a:t>
            </a:r>
          </a:p>
          <a:p>
            <a:pPr marL="0" indent="0">
              <a:buNone/>
            </a:pPr>
            <a:r>
              <a:rPr lang="hr-HR" sz="1800" dirty="0" smtClean="0">
                <a:latin typeface="Times New Roman" panose="02020603050405020304" pitchFamily="18" charset="0"/>
                <a:cs typeface="Times New Roman" panose="02020603050405020304" pitchFamily="18" charset="0"/>
              </a:rPr>
              <a:t>      intervenciju </a:t>
            </a:r>
            <a:r>
              <a:rPr lang="hr-HR" sz="1800" dirty="0">
                <a:latin typeface="Times New Roman" panose="02020603050405020304" pitchFamily="18" charset="0"/>
                <a:cs typeface="Times New Roman" panose="02020603050405020304" pitchFamily="18" charset="0"/>
              </a:rPr>
              <a:t>ili pregled ili se prema okolnostima slučaja može</a:t>
            </a:r>
          </a:p>
          <a:p>
            <a:pPr marL="0" indent="0">
              <a:buNone/>
            </a:pPr>
            <a:r>
              <a:rPr lang="hr-HR" sz="1800" dirty="0" smtClean="0">
                <a:latin typeface="Times New Roman" panose="02020603050405020304" pitchFamily="18" charset="0"/>
                <a:cs typeface="Times New Roman" panose="02020603050405020304" pitchFamily="18" charset="0"/>
              </a:rPr>
              <a:t>      </a:t>
            </a:r>
            <a:r>
              <a:rPr lang="it-IT" sz="1800" dirty="0" err="1" smtClean="0">
                <a:latin typeface="Times New Roman" panose="02020603050405020304" pitchFamily="18" charset="0"/>
                <a:cs typeface="Times New Roman" panose="02020603050405020304" pitchFamily="18" charset="0"/>
              </a:rPr>
              <a:t>pretpostaviti</a:t>
            </a:r>
            <a:r>
              <a:rPr lang="it-IT" sz="1800" dirty="0" smtClean="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da su </a:t>
            </a:r>
            <a:r>
              <a:rPr lang="it-IT" sz="1800" dirty="0" err="1">
                <a:latin typeface="Times New Roman" panose="02020603050405020304" pitchFamily="18" charset="0"/>
                <a:cs typeface="Times New Roman" panose="02020603050405020304" pitchFamily="18" charset="0"/>
              </a:rPr>
              <a:t>takva</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intervencija</a:t>
            </a:r>
            <a:r>
              <a:rPr lang="it-IT" sz="1800" dirty="0">
                <a:latin typeface="Times New Roman" panose="02020603050405020304" pitchFamily="18" charset="0"/>
                <a:cs typeface="Times New Roman" panose="02020603050405020304" pitchFamily="18" charset="0"/>
              </a:rPr>
              <a:t> ili </a:t>
            </a:r>
            <a:r>
              <a:rPr lang="it-IT" sz="1800" dirty="0" err="1">
                <a:latin typeface="Times New Roman" panose="02020603050405020304" pitchFamily="18" charset="0"/>
                <a:cs typeface="Times New Roman" panose="02020603050405020304" pitchFamily="18" charset="0"/>
              </a:rPr>
              <a:t>pregled</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potrebni</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odmah</a:t>
            </a:r>
            <a:endParaRPr lang="it-IT" sz="1800" dirty="0">
              <a:latin typeface="Times New Roman" panose="02020603050405020304" pitchFamily="18" charset="0"/>
              <a:cs typeface="Times New Roman" panose="02020603050405020304" pitchFamily="18" charset="0"/>
            </a:endParaRPr>
          </a:p>
          <a:p>
            <a:pPr marL="0" indent="0">
              <a:buNone/>
            </a:pPr>
            <a:r>
              <a:rPr lang="hr-HR" sz="1800" dirty="0" smtClean="0">
                <a:latin typeface="Times New Roman" panose="02020603050405020304" pitchFamily="18" charset="0"/>
                <a:cs typeface="Times New Roman" panose="02020603050405020304" pitchFamily="18" charset="0"/>
              </a:rPr>
              <a:t>      pozvati </a:t>
            </a:r>
            <a:r>
              <a:rPr lang="hr-HR" sz="1800" dirty="0">
                <a:latin typeface="Times New Roman" panose="02020603050405020304" pitchFamily="18" charset="0"/>
                <a:cs typeface="Times New Roman" panose="02020603050405020304" pitchFamily="18" charset="0"/>
              </a:rPr>
              <a:t>službu hitne medicinske pomoći ili na najbrži mogući način,</a:t>
            </a:r>
          </a:p>
          <a:p>
            <a:pPr marL="0" indent="0">
              <a:buNone/>
            </a:pPr>
            <a:r>
              <a:rPr lang="hr-HR" sz="1800" dirty="0" smtClean="0">
                <a:latin typeface="Times New Roman" panose="02020603050405020304" pitchFamily="18" charset="0"/>
                <a:cs typeface="Times New Roman" panose="02020603050405020304" pitchFamily="18" charset="0"/>
              </a:rPr>
              <a:t>      koji </a:t>
            </a:r>
            <a:r>
              <a:rPr lang="hr-HR" sz="1800" dirty="0">
                <a:latin typeface="Times New Roman" panose="02020603050405020304" pitchFamily="18" charset="0"/>
                <a:cs typeface="Times New Roman" panose="02020603050405020304" pitchFamily="18" charset="0"/>
              </a:rPr>
              <a:t>ne šteti zdravlju djeteta, otpratiti ili osigurati pratnju djeteta od</a:t>
            </a:r>
          </a:p>
          <a:p>
            <a:pPr marL="0" indent="0">
              <a:buNone/>
            </a:pPr>
            <a:r>
              <a:rPr lang="hr-HR" sz="1800" dirty="0" smtClean="0">
                <a:latin typeface="Times New Roman" panose="02020603050405020304" pitchFamily="18" charset="0"/>
                <a:cs typeface="Times New Roman" panose="02020603050405020304" pitchFamily="18" charset="0"/>
              </a:rPr>
              <a:t>      strane </a:t>
            </a:r>
            <a:r>
              <a:rPr lang="hr-HR" sz="1800" dirty="0">
                <a:latin typeface="Times New Roman" panose="02020603050405020304" pitchFamily="18" charset="0"/>
                <a:cs typeface="Times New Roman" panose="02020603050405020304" pitchFamily="18" charset="0"/>
              </a:rPr>
              <a:t>stručne osobe liječniku/</a:t>
            </a:r>
            <a:r>
              <a:rPr lang="hr-HR" sz="1800" dirty="0" err="1">
                <a:latin typeface="Times New Roman" panose="02020603050405020304" pitchFamily="18" charset="0"/>
                <a:cs typeface="Times New Roman" panose="02020603050405020304" pitchFamily="18" charset="0"/>
              </a:rPr>
              <a:t>ci</a:t>
            </a:r>
            <a:r>
              <a:rPr lang="hr-HR" sz="1800" dirty="0">
                <a:latin typeface="Times New Roman" panose="02020603050405020304" pitchFamily="18" charset="0"/>
                <a:cs typeface="Times New Roman" panose="02020603050405020304" pitchFamily="18" charset="0"/>
              </a:rPr>
              <a:t> te sačekati liječničku preporuku o</a:t>
            </a:r>
          </a:p>
          <a:p>
            <a:pPr marL="0" indent="0">
              <a:buNone/>
            </a:pPr>
            <a:r>
              <a:rPr lang="hr-HR" sz="1800" dirty="0" smtClean="0">
                <a:latin typeface="Times New Roman" panose="02020603050405020304" pitchFamily="18" charset="0"/>
                <a:cs typeface="Times New Roman" panose="02020603050405020304" pitchFamily="18" charset="0"/>
              </a:rPr>
              <a:t>      daljnjem </a:t>
            </a:r>
            <a:r>
              <a:rPr lang="hr-HR" sz="1800" dirty="0">
                <a:latin typeface="Times New Roman" panose="02020603050405020304" pitchFamily="18" charset="0"/>
                <a:cs typeface="Times New Roman" panose="02020603050405020304" pitchFamily="18" charset="0"/>
              </a:rPr>
              <a:t>postupanju;</a:t>
            </a:r>
          </a:p>
          <a:p>
            <a:endParaRPr lang="hr-HR"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76635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omilanje">
  <a:themeElements>
    <a:clrScheme name="Gomilanj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Gomilanj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Gomilanj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468</TotalTime>
  <Words>3271</Words>
  <Application>Microsoft Office PowerPoint</Application>
  <PresentationFormat>Prikaz na zaslonu (4:3)</PresentationFormat>
  <Paragraphs>169</Paragraphs>
  <Slides>30</Slides>
  <Notes>0</Notes>
  <HiddenSlides>0</HiddenSlides>
  <MMClips>0</MMClips>
  <ScaleCrop>false</ScaleCrop>
  <HeadingPairs>
    <vt:vector size="4" baseType="variant">
      <vt:variant>
        <vt:lpstr>Tema</vt:lpstr>
      </vt:variant>
      <vt:variant>
        <vt:i4>1</vt:i4>
      </vt:variant>
      <vt:variant>
        <vt:lpstr>Naslovi slajdova</vt:lpstr>
      </vt:variant>
      <vt:variant>
        <vt:i4>30</vt:i4>
      </vt:variant>
    </vt:vector>
  </HeadingPairs>
  <TitlesOfParts>
    <vt:vector size="31" baseType="lpstr">
      <vt:lpstr>Gomilanje</vt:lpstr>
      <vt:lpstr>OBVEZE škole  u poduzimanju mjera zaštite prava učenika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Obveze škole</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prezentacija</dc:title>
  <dc:creator>djelatnik</dc:creator>
  <cp:lastModifiedBy>djelatnik</cp:lastModifiedBy>
  <cp:revision>37</cp:revision>
  <cp:lastPrinted>2016-09-21T05:22:01Z</cp:lastPrinted>
  <dcterms:created xsi:type="dcterms:W3CDTF">2013-12-10T07:32:49Z</dcterms:created>
  <dcterms:modified xsi:type="dcterms:W3CDTF">2016-09-21T10:01:39Z</dcterms:modified>
</cp:coreProperties>
</file>