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8" r:id="rId2"/>
    <p:sldId id="257" r:id="rId3"/>
    <p:sldId id="263" r:id="rId4"/>
    <p:sldId id="256" r:id="rId5"/>
    <p:sldId id="264" r:id="rId6"/>
    <p:sldId id="265" r:id="rId7"/>
    <p:sldId id="266" r:id="rId8"/>
    <p:sldId id="268" r:id="rId9"/>
    <p:sldId id="259" r:id="rId10"/>
    <p:sldId id="260" r:id="rId11"/>
    <p:sldId id="275" r:id="rId12"/>
    <p:sldId id="261" r:id="rId13"/>
    <p:sldId id="276" r:id="rId14"/>
    <p:sldId id="277" r:id="rId15"/>
    <p:sldId id="278" r:id="rId16"/>
    <p:sldId id="279" r:id="rId17"/>
    <p:sldId id="269" r:id="rId18"/>
    <p:sldId id="280" r:id="rId19"/>
  </p:sldIdLst>
  <p:sldSz cx="9144000" cy="6858000" type="screen4x3"/>
  <p:notesSz cx="6799263" cy="99298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2" autoAdjust="0"/>
    <p:restoredTop sz="94660"/>
  </p:normalViewPr>
  <p:slideViewPr>
    <p:cSldViewPr>
      <p:cViewPr>
        <p:scale>
          <a:sx n="102" d="100"/>
          <a:sy n="102" d="100"/>
        </p:scale>
        <p:origin x="-9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D09440B5-E125-4469-B67E-37AEB6630F10}" type="datetimeFigureOut">
              <a:rPr lang="hr-HR" smtClean="0"/>
              <a:t>24.9.2018.</a:t>
            </a:fld>
            <a:endParaRPr lang="hr-HR"/>
          </a:p>
        </p:txBody>
      </p:sp>
      <p:sp>
        <p:nvSpPr>
          <p:cNvPr id="4" name="Rezervirano mjesto podnožja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5AD99D04-F3C0-4FD2-9602-BED43EDECF82}" type="slidenum">
              <a:rPr lang="hr-HR" smtClean="0"/>
              <a:t>‹#›</a:t>
            </a:fld>
            <a:endParaRPr lang="hr-HR"/>
          </a:p>
        </p:txBody>
      </p:sp>
    </p:spTree>
    <p:extLst>
      <p:ext uri="{BB962C8B-B14F-4D97-AF65-F5344CB8AC3E}">
        <p14:creationId xmlns:p14="http://schemas.microsoft.com/office/powerpoint/2010/main" val="19902929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93C5DB8F-BFDC-4923-A13E-66D8C4F43C70}"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E1C19EC9-3386-4A51-8437-138D8BDD46F6}"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1D277AA9-1018-4AD2-9B55-20F3F924434D}"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C1291340-FA77-46EC-BEE3-DFB1438923EE}"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1B4709FA-0581-4C40-B137-8467FDEC575A}"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E939C884-E4F8-43BA-BD1E-85E4C1379CF8}"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s-ES"/>
          </a:p>
        </p:txBody>
      </p:sp>
      <p:sp>
        <p:nvSpPr>
          <p:cNvPr id="8" name="Rezervirano mjesto podnožja 7"/>
          <p:cNvSpPr>
            <a:spLocks noGrp="1"/>
          </p:cNvSpPr>
          <p:nvPr>
            <p:ph type="ftr" sz="quarter" idx="11"/>
          </p:nvPr>
        </p:nvSpPr>
        <p:spPr/>
        <p:txBody>
          <a:bodyPr/>
          <a:lstStyle>
            <a:lvl1pPr>
              <a:defRPr/>
            </a:lvl1pPr>
          </a:lstStyle>
          <a:p>
            <a:endParaRPr lang="es-ES"/>
          </a:p>
        </p:txBody>
      </p:sp>
      <p:sp>
        <p:nvSpPr>
          <p:cNvPr id="9" name="Rezervirano mjesto broja slajda 8"/>
          <p:cNvSpPr>
            <a:spLocks noGrp="1"/>
          </p:cNvSpPr>
          <p:nvPr>
            <p:ph type="sldNum" sz="quarter" idx="12"/>
          </p:nvPr>
        </p:nvSpPr>
        <p:spPr/>
        <p:txBody>
          <a:bodyPr/>
          <a:lstStyle>
            <a:lvl1pPr>
              <a:defRPr/>
            </a:lvl1pPr>
          </a:lstStyle>
          <a:p>
            <a:fld id="{D1B37DFE-90F5-41A9-ABA2-2164424F6217}"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s-ES"/>
          </a:p>
        </p:txBody>
      </p:sp>
      <p:sp>
        <p:nvSpPr>
          <p:cNvPr id="4" name="Rezervirano mjesto podnožja 3"/>
          <p:cNvSpPr>
            <a:spLocks noGrp="1"/>
          </p:cNvSpPr>
          <p:nvPr>
            <p:ph type="ftr" sz="quarter" idx="11"/>
          </p:nvPr>
        </p:nvSpPr>
        <p:spPr/>
        <p:txBody>
          <a:bodyPr/>
          <a:lstStyle>
            <a:lvl1pPr>
              <a:defRPr/>
            </a:lvl1pPr>
          </a:lstStyle>
          <a:p>
            <a:endParaRPr lang="es-ES"/>
          </a:p>
        </p:txBody>
      </p:sp>
      <p:sp>
        <p:nvSpPr>
          <p:cNvPr id="5" name="Rezervirano mjesto broja slajda 4"/>
          <p:cNvSpPr>
            <a:spLocks noGrp="1"/>
          </p:cNvSpPr>
          <p:nvPr>
            <p:ph type="sldNum" sz="quarter" idx="12"/>
          </p:nvPr>
        </p:nvSpPr>
        <p:spPr/>
        <p:txBody>
          <a:bodyPr/>
          <a:lstStyle>
            <a:lvl1pPr>
              <a:defRPr/>
            </a:lvl1pPr>
          </a:lstStyle>
          <a:p>
            <a:fld id="{14CA6749-48FF-4495-9A8C-42382A6D0DE7}"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s-ES"/>
          </a:p>
        </p:txBody>
      </p:sp>
      <p:sp>
        <p:nvSpPr>
          <p:cNvPr id="3" name="Rezervirano mjesto podnožja 2"/>
          <p:cNvSpPr>
            <a:spLocks noGrp="1"/>
          </p:cNvSpPr>
          <p:nvPr>
            <p:ph type="ftr" sz="quarter" idx="11"/>
          </p:nvPr>
        </p:nvSpPr>
        <p:spPr/>
        <p:txBody>
          <a:bodyPr/>
          <a:lstStyle>
            <a:lvl1pPr>
              <a:defRPr/>
            </a:lvl1pPr>
          </a:lstStyle>
          <a:p>
            <a:endParaRPr lang="es-ES"/>
          </a:p>
        </p:txBody>
      </p:sp>
      <p:sp>
        <p:nvSpPr>
          <p:cNvPr id="4" name="Rezervirano mjesto broja slajda 3"/>
          <p:cNvSpPr>
            <a:spLocks noGrp="1"/>
          </p:cNvSpPr>
          <p:nvPr>
            <p:ph type="sldNum" sz="quarter" idx="12"/>
          </p:nvPr>
        </p:nvSpPr>
        <p:spPr/>
        <p:txBody>
          <a:bodyPr/>
          <a:lstStyle>
            <a:lvl1pPr>
              <a:defRPr/>
            </a:lvl1pPr>
          </a:lstStyle>
          <a:p>
            <a:fld id="{D1F0C969-5A39-4556-92F0-54DBA940BCE5}"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F597B389-8260-42C6-85B9-C6448D6B77CD}"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4B025272-97AA-4375-BA69-6C2633601C3E}"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F330AB-9476-4E32-9276-A92261418F2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571472" y="428604"/>
            <a:ext cx="7772400" cy="1470025"/>
          </a:xfrm>
        </p:spPr>
        <p:txBody>
          <a:bodyPr/>
          <a:lstStyle/>
          <a:p>
            <a:r>
              <a:rPr lang="hr-HR" smtClean="0"/>
              <a:t>POTREBE, PRAVA I ODGOVORNOSTI</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r-Latn-CS" dirty="0" smtClean="0"/>
              <a:t>Što sadrži Konvencija?</a:t>
            </a:r>
            <a:endParaRPr lang="sr-Latn-CS" dirty="0"/>
          </a:p>
        </p:txBody>
      </p:sp>
      <p:sp>
        <p:nvSpPr>
          <p:cNvPr id="16387" name="Rectangle 3"/>
          <p:cNvSpPr>
            <a:spLocks noGrp="1" noChangeArrowheads="1"/>
          </p:cNvSpPr>
          <p:nvPr>
            <p:ph type="body" idx="1"/>
          </p:nvPr>
        </p:nvSpPr>
        <p:spPr>
          <a:xfrm>
            <a:off x="428596" y="1357298"/>
            <a:ext cx="8229600" cy="5000660"/>
          </a:xfrm>
        </p:spPr>
        <p:txBody>
          <a:bodyPr/>
          <a:lstStyle/>
          <a:p>
            <a:r>
              <a:rPr lang="sr-Latn-CS" sz="2400" dirty="0" smtClean="0">
                <a:solidFill>
                  <a:srgbClr val="FF0000"/>
                </a:solidFill>
              </a:rPr>
              <a:t>Popis prava </a:t>
            </a:r>
            <a:r>
              <a:rPr lang="sr-Latn-CS" sz="2400" dirty="0" smtClean="0"/>
              <a:t>djece i </a:t>
            </a:r>
            <a:r>
              <a:rPr lang="sr-Latn-CS" sz="2400" dirty="0" smtClean="0">
                <a:solidFill>
                  <a:srgbClr val="FF0000"/>
                </a:solidFill>
              </a:rPr>
              <a:t>svih koji su odgovorni </a:t>
            </a:r>
            <a:r>
              <a:rPr lang="sr-Latn-CS" sz="2400" dirty="0" smtClean="0"/>
              <a:t>za njihovo zadovoljavanje.</a:t>
            </a:r>
          </a:p>
          <a:p>
            <a:pPr lvl="1"/>
            <a:r>
              <a:rPr lang="sr-Latn-CS" sz="2400" dirty="0" smtClean="0"/>
              <a:t>PRIMJER:</a:t>
            </a:r>
          </a:p>
          <a:p>
            <a:pPr marL="180975" lvl="1" indent="0">
              <a:buNone/>
            </a:pPr>
            <a:r>
              <a:rPr lang="sr-Latn-CS" sz="2400" dirty="0" smtClean="0">
                <a:solidFill>
                  <a:srgbClr val="FF0000"/>
                </a:solidFill>
              </a:rPr>
              <a:t>Djeca imaju pravo na zdrav život i zdravstvenu zaštitu. </a:t>
            </a:r>
          </a:p>
          <a:p>
            <a:pPr marL="180975" lvl="1" indent="0">
              <a:buNone/>
            </a:pPr>
            <a:r>
              <a:rPr lang="sr-Latn-CS" sz="2400" dirty="0" smtClean="0"/>
              <a:t>Tko je za to odgovoran?</a:t>
            </a:r>
          </a:p>
          <a:p>
            <a:pPr marL="180975" lvl="1" indent="0">
              <a:buNone/>
            </a:pPr>
            <a:endParaRPr lang="sr-Latn-CS" sz="2400" dirty="0" smtClean="0"/>
          </a:p>
          <a:p>
            <a:pPr marL="542925" lvl="1" indent="-361950">
              <a:buFont typeface="+mj-lt"/>
              <a:buAutoNum type="arabicPeriod"/>
            </a:pPr>
            <a:r>
              <a:rPr lang="sr-Latn-CS" sz="2400" dirty="0" smtClean="0">
                <a:solidFill>
                  <a:srgbClr val="FF0000"/>
                </a:solidFill>
              </a:rPr>
              <a:t>Roditelji</a:t>
            </a:r>
            <a:r>
              <a:rPr lang="sr-Latn-CS" sz="2400" dirty="0" smtClean="0"/>
              <a:t> su dužni brinuti o zdravom odrastanju djece i njihovoj zaštiti (prehrana,san,igra,šetnja,liječenje bolesti…)</a:t>
            </a:r>
          </a:p>
          <a:p>
            <a:pPr marL="542925" lvl="1" indent="-361950">
              <a:buFont typeface="+mj-lt"/>
              <a:buAutoNum type="arabicPeriod"/>
            </a:pPr>
            <a:r>
              <a:rPr lang="sr-Latn-CS" sz="2400" dirty="0" smtClean="0">
                <a:solidFill>
                  <a:srgbClr val="FF0000"/>
                </a:solidFill>
              </a:rPr>
              <a:t>Država</a:t>
            </a:r>
            <a:r>
              <a:rPr lang="sr-Latn-CS" sz="2400" dirty="0" smtClean="0"/>
              <a:t> je dužna pomoći roditeljima (izgraditi zdravstvene ustanove, vrtiće, škole, igrališta…)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animEffect transition="in" filter="box(in)">
                                      <p:cBhvr>
                                        <p:cTn id="7" dur="500"/>
                                        <p:tgtEl>
                                          <p:spTgt spid="16387">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387">
                                            <p:txEl>
                                              <p:pRg st="6" end="6"/>
                                            </p:txEl>
                                          </p:spTgt>
                                        </p:tgtEl>
                                        <p:attrNameLst>
                                          <p:attrName>style.visibility</p:attrName>
                                        </p:attrNameLst>
                                      </p:cBhvr>
                                      <p:to>
                                        <p:strVal val="visible"/>
                                      </p:to>
                                    </p:set>
                                    <p:animEffect transition="in" filter="box(in)">
                                      <p:cBhvr>
                                        <p:cTn id="10"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857364"/>
            <a:ext cx="8229600" cy="4214842"/>
          </a:xfrm>
        </p:spPr>
        <p:txBody>
          <a:bodyPr/>
          <a:lstStyle/>
          <a:p>
            <a:r>
              <a:rPr lang="hr-HR" sz="2400" dirty="0" smtClean="0">
                <a:solidFill>
                  <a:srgbClr val="FF0000"/>
                </a:solidFill>
                <a:latin typeface="Calibri" pitchFamily="34" charset="0"/>
              </a:rPr>
              <a:t>PRAVO NA ŽIVOT - </a:t>
            </a:r>
            <a:r>
              <a:rPr lang="hr-HR" sz="2400" dirty="0" smtClean="0">
                <a:latin typeface="Calibri" pitchFamily="34" charset="0"/>
              </a:rPr>
              <a:t>Dijete ima pravo na život, na ime, narodnost i identitet; vlastitu kulturu, jezik, vjeroispovijest.</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6146" name="Picture 2" descr="http://stari.dalmacijanews.com/Portals/0/images/2012/09/rodni_list.jpg"/>
          <p:cNvPicPr>
            <a:picLocks noChangeAspect="1" noChangeArrowheads="1"/>
          </p:cNvPicPr>
          <p:nvPr/>
        </p:nvPicPr>
        <p:blipFill>
          <a:blip r:embed="rId2"/>
          <a:srcRect/>
          <a:stretch>
            <a:fillRect/>
          </a:stretch>
        </p:blipFill>
        <p:spPr bwMode="auto">
          <a:xfrm>
            <a:off x="1285852" y="3143248"/>
            <a:ext cx="5500726" cy="3276873"/>
          </a:xfrm>
          <a:prstGeom prst="rect">
            <a:avLst/>
          </a:prstGeom>
          <a:noFill/>
        </p:spPr>
      </p:pic>
      <p:sp>
        <p:nvSpPr>
          <p:cNvPr id="5" name="TekstniOkvir 4"/>
          <p:cNvSpPr txBox="1"/>
          <p:nvPr/>
        </p:nvSpPr>
        <p:spPr>
          <a:xfrm>
            <a:off x="4214810" y="5643578"/>
            <a:ext cx="642942"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hr-HR" sz="1200" dirty="0" smtClean="0">
                <a:latin typeface="Calibri" pitchFamily="34" charset="0"/>
              </a:rPr>
              <a:t>Mate</a:t>
            </a:r>
            <a:endParaRPr lang="hr-HR" sz="1200" dirty="0">
              <a:latin typeface="Calibri" pitchFamily="34" charset="0"/>
            </a:endParaRPr>
          </a:p>
        </p:txBody>
      </p:sp>
      <p:sp>
        <p:nvSpPr>
          <p:cNvPr id="6" name="TekstniOkvir 5"/>
          <p:cNvSpPr txBox="1"/>
          <p:nvPr/>
        </p:nvSpPr>
        <p:spPr>
          <a:xfrm>
            <a:off x="4000496" y="5929330"/>
            <a:ext cx="1214446"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hr-HR" sz="1200" dirty="0" smtClean="0">
                <a:latin typeface="Calibri" pitchFamily="34" charset="0"/>
              </a:rPr>
              <a:t>Marić</a:t>
            </a:r>
            <a:endParaRPr lang="hr-HR" sz="1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428736"/>
            <a:ext cx="8229600" cy="4214842"/>
          </a:xfrm>
        </p:spPr>
        <p:txBody>
          <a:bodyPr/>
          <a:lstStyle/>
          <a:p>
            <a:r>
              <a:rPr lang="hr-HR" sz="2400" dirty="0" smtClean="0">
                <a:solidFill>
                  <a:srgbClr val="FF0000"/>
                </a:solidFill>
                <a:latin typeface="Calibri" pitchFamily="34" charset="0"/>
              </a:rPr>
              <a:t>PRAVO NA JEDNAKOST </a:t>
            </a:r>
            <a:r>
              <a:rPr lang="hr-HR" sz="2400" dirty="0" smtClean="0">
                <a:latin typeface="Calibri" pitchFamily="34" charset="0"/>
              </a:rPr>
              <a:t>- Svako dijete ima jednaka prava bez obzira tko je, gdje živi, čime mu se roditelji bave, kojim jezikom govori, koje je vjere, je li dječak ili djevojčica, iz koje kulture potječe, ima li neku teškoću u razvoju, je li bogato ili siromašno.</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4" name="Rezervirano mjesto sadržaja 3" descr="JamesMollison04.jpg"/>
          <p:cNvPicPr>
            <a:picLocks noChangeAspect="1"/>
          </p:cNvPicPr>
          <p:nvPr/>
        </p:nvPicPr>
        <p:blipFill>
          <a:blip r:embed="rId3" cstate="print"/>
          <a:stretch>
            <a:fillRect/>
          </a:stretch>
        </p:blipFill>
        <p:spPr bwMode="auto">
          <a:xfrm>
            <a:off x="3198604" y="3143248"/>
            <a:ext cx="2534264"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zervirano mjesto sadržaja 3" descr="where-children-sleep11.png"/>
          <p:cNvPicPr>
            <a:picLocks noChangeAspect="1"/>
          </p:cNvPicPr>
          <p:nvPr/>
        </p:nvPicPr>
        <p:blipFill>
          <a:blip r:embed="rId4"/>
          <a:stretch>
            <a:fillRect/>
          </a:stretch>
        </p:blipFill>
        <p:spPr bwMode="auto">
          <a:xfrm>
            <a:off x="357158" y="3786190"/>
            <a:ext cx="2738457"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zervirano mjesto sadržaja 5" descr="Risa-15-Kyoto-Japan-517x282.jpg"/>
          <p:cNvPicPr>
            <a:picLocks noChangeAspect="1"/>
          </p:cNvPicPr>
          <p:nvPr/>
        </p:nvPicPr>
        <p:blipFill>
          <a:blip r:embed="rId5"/>
          <a:stretch>
            <a:fillRect/>
          </a:stretch>
        </p:blipFill>
        <p:spPr bwMode="auto">
          <a:xfrm>
            <a:off x="2857488" y="5000636"/>
            <a:ext cx="2672381"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zervirano mjesto sadržaja 5" descr="Kaya-4-Tokyo-Japan.jpg"/>
          <p:cNvPicPr>
            <a:picLocks noChangeAspect="1"/>
          </p:cNvPicPr>
          <p:nvPr/>
        </p:nvPicPr>
        <p:blipFill>
          <a:blip r:embed="rId6"/>
          <a:stretch>
            <a:fillRect/>
          </a:stretch>
        </p:blipFill>
        <p:spPr bwMode="auto">
          <a:xfrm>
            <a:off x="6072198" y="3071810"/>
            <a:ext cx="2625253" cy="1615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zervirano mjesto sadržaja 5" descr="20110329010701-14y.jpg"/>
          <p:cNvPicPr>
            <a:picLocks noChangeAspect="1"/>
          </p:cNvPicPr>
          <p:nvPr/>
        </p:nvPicPr>
        <p:blipFill>
          <a:blip r:embed="rId7"/>
          <a:stretch>
            <a:fillRect/>
          </a:stretch>
        </p:blipFill>
        <p:spPr bwMode="auto">
          <a:xfrm>
            <a:off x="5929322" y="4804896"/>
            <a:ext cx="3000396" cy="189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857364"/>
            <a:ext cx="8229600" cy="4214842"/>
          </a:xfrm>
        </p:spPr>
        <p:txBody>
          <a:bodyPr/>
          <a:lstStyle/>
          <a:p>
            <a:r>
              <a:rPr lang="hr-HR" sz="2400" dirty="0" smtClean="0">
                <a:solidFill>
                  <a:srgbClr val="FF0000"/>
                </a:solidFill>
                <a:latin typeface="Calibri" pitchFamily="34" charset="0"/>
              </a:rPr>
              <a:t>PRAVO NA LJUBAV I NJEGU </a:t>
            </a:r>
            <a:r>
              <a:rPr lang="hr-HR" sz="2400" dirty="0" smtClean="0">
                <a:latin typeface="Calibri" pitchFamily="34" charset="0"/>
              </a:rPr>
              <a:t>– Dijete ima pravo živjeti sa svojim roditeljima ili udomiteljima koji o njemu trebaju brinuti</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1026" name="Picture 2" descr="https://encrypted-tbn3.gstatic.com/images?q=tbn:ANd9GcSJ8jzWNk06HF80OL4N8nUMeo1dmp0G7UkyacAu0L6FcjMhGu47HA"/>
          <p:cNvPicPr>
            <a:picLocks noChangeAspect="1" noChangeArrowheads="1"/>
          </p:cNvPicPr>
          <p:nvPr/>
        </p:nvPicPr>
        <p:blipFill>
          <a:blip r:embed="rId2"/>
          <a:srcRect/>
          <a:stretch>
            <a:fillRect/>
          </a:stretch>
        </p:blipFill>
        <p:spPr bwMode="auto">
          <a:xfrm>
            <a:off x="1630907" y="3000372"/>
            <a:ext cx="4622214" cy="30718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642918"/>
            <a:ext cx="8229600" cy="5268931"/>
          </a:xfrm>
        </p:spPr>
        <p:txBody>
          <a:bodyPr/>
          <a:lstStyle/>
          <a:p>
            <a:r>
              <a:rPr lang="hr-HR" sz="2400" dirty="0" smtClean="0">
                <a:solidFill>
                  <a:srgbClr val="FF0000"/>
                </a:solidFill>
                <a:latin typeface="Calibri" pitchFamily="34" charset="0"/>
              </a:rPr>
              <a:t>PRAVO NA ZAŠTITU OD SVAKOG OBLIKA NASILJA: </a:t>
            </a:r>
            <a:r>
              <a:rPr lang="hr-HR" sz="2400" dirty="0" smtClean="0">
                <a:latin typeface="Calibri" pitchFamily="34" charset="0"/>
              </a:rPr>
              <a:t>od nanošenja boli, lošeg postupanja, zlostavljanja, seksualnog iskorištavanja; od otmice i prodaje; rada koji mu šteti;             droge i trgovine drogom.</a:t>
            </a:r>
            <a:endParaRPr lang="hr-HR" sz="2400" dirty="0" smtClean="0">
              <a:solidFill>
                <a:srgbClr val="FF0000"/>
              </a:solidFill>
              <a:latin typeface="Calibri" pitchFamily="34" charset="0"/>
            </a:endParaRP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4" name="Picture 8" descr="https://encrypted-tbn2.gstatic.com/images?q=tbn:ANd9GcQfLuQavnVL_KwJBPX5eBpBMWT1mlYjlIec1d6UIHeQ8uzSeKSP"/>
          <p:cNvPicPr>
            <a:picLocks noChangeAspect="1" noChangeArrowheads="1"/>
          </p:cNvPicPr>
          <p:nvPr/>
        </p:nvPicPr>
        <p:blipFill>
          <a:blip r:embed="rId2" cstate="print"/>
          <a:srcRect/>
          <a:stretch>
            <a:fillRect/>
          </a:stretch>
        </p:blipFill>
        <p:spPr bwMode="auto">
          <a:xfrm>
            <a:off x="857224" y="2643182"/>
            <a:ext cx="2619375"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thenewageparents.com/wp-content/uploads/2012/06/neglected-child.jpg"/>
          <p:cNvPicPr>
            <a:picLocks noChangeAspect="1" noChangeArrowheads="1"/>
          </p:cNvPicPr>
          <p:nvPr/>
        </p:nvPicPr>
        <p:blipFill>
          <a:blip r:embed="rId3"/>
          <a:srcRect/>
          <a:stretch>
            <a:fillRect/>
          </a:stretch>
        </p:blipFill>
        <p:spPr bwMode="auto">
          <a:xfrm>
            <a:off x="3500430" y="2571744"/>
            <a:ext cx="2381250" cy="18097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7" descr="_1890222_fight300"/>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357422" y="4357694"/>
            <a:ext cx="3143272" cy="1981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285728"/>
            <a:ext cx="8229600" cy="5626121"/>
          </a:xfrm>
        </p:spPr>
        <p:txBody>
          <a:bodyPr/>
          <a:lstStyle/>
          <a:p>
            <a:r>
              <a:rPr lang="hr-HR" sz="2400" dirty="0" smtClean="0">
                <a:solidFill>
                  <a:srgbClr val="FF0000"/>
                </a:solidFill>
                <a:latin typeface="Calibri" pitchFamily="34" charset="0"/>
              </a:rPr>
              <a:t>PRAVO NA IZRAŽAVANJE MIŠLJENJA </a:t>
            </a:r>
            <a:r>
              <a:rPr lang="hr-HR" sz="2400" dirty="0" smtClean="0">
                <a:latin typeface="Calibri" pitchFamily="34" charset="0"/>
              </a:rPr>
              <a:t>– </a:t>
            </a:r>
          </a:p>
          <a:p>
            <a:pPr>
              <a:buNone/>
            </a:pPr>
            <a:r>
              <a:rPr lang="hr-HR" sz="2400" dirty="0" smtClean="0">
                <a:latin typeface="Calibri" pitchFamily="34" charset="0"/>
              </a:rPr>
              <a:t>Dijete može reći što misli, a odrasli ga trebaju saslušati.</a:t>
            </a: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r>
              <a:rPr lang="hr-HR" sz="2400" dirty="0" smtClean="0">
                <a:solidFill>
                  <a:srgbClr val="FF0000"/>
                </a:solidFill>
                <a:latin typeface="Calibri" pitchFamily="34" charset="0"/>
              </a:rPr>
              <a:t>PRAVO NA BIRANJE PRIJATELJA </a:t>
            </a:r>
            <a:r>
              <a:rPr lang="hr-HR" sz="2400" dirty="0" smtClean="0">
                <a:latin typeface="Calibri" pitchFamily="34" charset="0"/>
              </a:rPr>
              <a:t>–  dijete može birati prijatelje, pridružiti se grupi ili okupiti grupu, dok god to ne šteti drugima. </a:t>
            </a: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4098" name="Picture 2" descr="http://www.os-banija-ka.skole.hr/upload/os-banija-ka/images/newsimg/443/Image/djeca1.jpeg"/>
          <p:cNvPicPr>
            <a:picLocks noChangeAspect="1" noChangeArrowheads="1"/>
          </p:cNvPicPr>
          <p:nvPr/>
        </p:nvPicPr>
        <p:blipFill>
          <a:blip r:embed="rId2"/>
          <a:srcRect/>
          <a:stretch>
            <a:fillRect/>
          </a:stretch>
        </p:blipFill>
        <p:spPr bwMode="auto">
          <a:xfrm>
            <a:off x="1857356" y="4572008"/>
            <a:ext cx="3857652" cy="20030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100" name="Picture 4" descr="http://image.shutterstock.com/display_pic_with_logo/437/437,1239606037,1/stock-vector-thinking-kids-vector-28538353.jpg"/>
          <p:cNvPicPr>
            <a:picLocks noChangeAspect="1" noChangeArrowheads="1"/>
          </p:cNvPicPr>
          <p:nvPr/>
        </p:nvPicPr>
        <p:blipFill>
          <a:blip r:embed="rId3"/>
          <a:srcRect/>
          <a:stretch>
            <a:fillRect/>
          </a:stretch>
        </p:blipFill>
        <p:spPr bwMode="auto">
          <a:xfrm>
            <a:off x="1285852" y="1285860"/>
            <a:ext cx="2931058" cy="1785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285728"/>
            <a:ext cx="8229600" cy="6000792"/>
          </a:xfrm>
        </p:spPr>
        <p:txBody>
          <a:bodyPr/>
          <a:lstStyle/>
          <a:p>
            <a:r>
              <a:rPr lang="hr-HR" sz="2400" dirty="0" smtClean="0">
                <a:solidFill>
                  <a:srgbClr val="FF0000"/>
                </a:solidFill>
                <a:latin typeface="Calibri" pitchFamily="34" charset="0"/>
              </a:rPr>
              <a:t>PRAVO NA OBRAZOVANJE -  </a:t>
            </a:r>
            <a:r>
              <a:rPr lang="hr-HR" sz="2400" dirty="0" smtClean="0">
                <a:latin typeface="Calibri" pitchFamily="34" charset="0"/>
              </a:rPr>
              <a:t>djeca imaju pravo ići u školu i učiti, dobivati pomoć koja im je potrebna posebno ako imaju teškoća.</a:t>
            </a:r>
          </a:p>
          <a:p>
            <a:endParaRPr lang="hr-HR" sz="2400" dirty="0" smtClean="0">
              <a:solidFill>
                <a:srgbClr val="FF0000"/>
              </a:solidFill>
              <a:latin typeface="Calibri" pitchFamily="34" charset="0"/>
            </a:endParaRPr>
          </a:p>
          <a:p>
            <a:endParaRPr lang="hr-HR" sz="2400" dirty="0" smtClean="0">
              <a:solidFill>
                <a:srgbClr val="FF0000"/>
              </a:solidFill>
              <a:latin typeface="Calibri" pitchFamily="34" charset="0"/>
            </a:endParaRPr>
          </a:p>
          <a:p>
            <a:endParaRPr lang="hr-HR" sz="2400" dirty="0" smtClean="0">
              <a:solidFill>
                <a:srgbClr val="FF0000"/>
              </a:solidFill>
              <a:latin typeface="Calibri" pitchFamily="34" charset="0"/>
            </a:endParaRPr>
          </a:p>
          <a:p>
            <a:pPr>
              <a:buNone/>
            </a:pPr>
            <a:endParaRPr lang="hr-HR" sz="2400" dirty="0" smtClean="0">
              <a:solidFill>
                <a:srgbClr val="FF0000"/>
              </a:solidFill>
              <a:latin typeface="Calibri" pitchFamily="34" charset="0"/>
            </a:endParaRPr>
          </a:p>
          <a:p>
            <a:r>
              <a:rPr lang="hr-HR" sz="2400" dirty="0" smtClean="0">
                <a:solidFill>
                  <a:srgbClr val="FF0000"/>
                </a:solidFill>
                <a:latin typeface="Calibri" pitchFamily="34" charset="0"/>
              </a:rPr>
              <a:t>PRAVO NA ZDRAV I ČIST OKOLIŠ </a:t>
            </a:r>
            <a:r>
              <a:rPr lang="hr-HR" sz="2400" dirty="0" smtClean="0">
                <a:latin typeface="Calibri" pitchFamily="34" charset="0"/>
              </a:rPr>
              <a:t>– djeca imaju pravo na </a:t>
            </a:r>
          </a:p>
          <a:p>
            <a:pPr indent="19050">
              <a:buNone/>
            </a:pPr>
            <a:r>
              <a:rPr lang="hr-HR" sz="2400" dirty="0" smtClean="0">
                <a:latin typeface="Calibri" pitchFamily="34" charset="0"/>
              </a:rPr>
              <a:t>čistu vodu, zdravu hranu, čisti zrak</a:t>
            </a: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5" name="Picture 8" descr="http://www.baby.hr/uploads/articles/dijete_s_posebnim_potrebama.jpg"/>
          <p:cNvPicPr>
            <a:picLocks noChangeAspect="1" noChangeArrowheads="1"/>
          </p:cNvPicPr>
          <p:nvPr/>
        </p:nvPicPr>
        <p:blipFill>
          <a:blip r:embed="rId2" cstate="print"/>
          <a:srcRect/>
          <a:stretch>
            <a:fillRect/>
          </a:stretch>
        </p:blipFill>
        <p:spPr bwMode="auto">
          <a:xfrm>
            <a:off x="5023034" y="1214422"/>
            <a:ext cx="2049821" cy="1928826"/>
          </a:xfrm>
          <a:prstGeom prst="rect">
            <a:avLst/>
          </a:prstGeom>
          <a:ln>
            <a:noFill/>
          </a:ln>
          <a:effectLst>
            <a:softEdge rad="112500"/>
          </a:effectLst>
        </p:spPr>
      </p:pic>
      <p:pic>
        <p:nvPicPr>
          <p:cNvPr id="3074" name="Picture 2" descr="http://www.busyteacherscafe.com/themes/images/kids11.gif"/>
          <p:cNvPicPr>
            <a:picLocks noChangeAspect="1" noChangeArrowheads="1"/>
          </p:cNvPicPr>
          <p:nvPr/>
        </p:nvPicPr>
        <p:blipFill>
          <a:blip r:embed="rId3"/>
          <a:srcRect/>
          <a:stretch>
            <a:fillRect/>
          </a:stretch>
        </p:blipFill>
        <p:spPr bwMode="auto">
          <a:xfrm>
            <a:off x="1928794" y="4071942"/>
            <a:ext cx="3429000" cy="2543175"/>
          </a:xfrm>
          <a:prstGeom prst="rect">
            <a:avLst/>
          </a:prstGeom>
          <a:noFill/>
        </p:spPr>
      </p:pic>
      <p:pic>
        <p:nvPicPr>
          <p:cNvPr id="3076" name="Picture 4" descr="http://www.teklic.hr/wp-content/uploads/2013/04/Ilustracija-Peter-Brown-Curious-Garden.jpg"/>
          <p:cNvPicPr>
            <a:picLocks noChangeAspect="1" noChangeArrowheads="1"/>
          </p:cNvPicPr>
          <p:nvPr/>
        </p:nvPicPr>
        <p:blipFill>
          <a:blip r:embed="rId4"/>
          <a:srcRect/>
          <a:stretch>
            <a:fillRect/>
          </a:stretch>
        </p:blipFill>
        <p:spPr bwMode="auto">
          <a:xfrm>
            <a:off x="2786050" y="1142984"/>
            <a:ext cx="2143140" cy="21175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42852"/>
            <a:ext cx="8229600" cy="1643066"/>
          </a:xfrm>
        </p:spPr>
        <p:txBody>
          <a:bodyPr/>
          <a:lstStyle/>
          <a:p>
            <a:r>
              <a:rPr lang="hr-HR" sz="3200" dirty="0" smtClean="0"/>
              <a:t>Koje su obveze djece, kako oni mogu štititi svoja prava ali i prava svojih prijatelja?</a:t>
            </a:r>
            <a:endParaRPr lang="hr-HR" sz="3200" dirty="0"/>
          </a:p>
        </p:txBody>
      </p:sp>
      <p:sp>
        <p:nvSpPr>
          <p:cNvPr id="3" name="Rezervirano mjesto sadržaja 2"/>
          <p:cNvSpPr>
            <a:spLocks noGrp="1"/>
          </p:cNvSpPr>
          <p:nvPr>
            <p:ph idx="1"/>
          </p:nvPr>
        </p:nvSpPr>
        <p:spPr>
          <a:xfrm>
            <a:off x="428596" y="1643050"/>
            <a:ext cx="8229600" cy="4500594"/>
          </a:xfrm>
        </p:spPr>
        <p:txBody>
          <a:bodyPr/>
          <a:lstStyle/>
          <a:p>
            <a:pPr>
              <a:buNone/>
            </a:pPr>
            <a:r>
              <a:rPr lang="hr-HR" dirty="0" smtClean="0">
                <a:solidFill>
                  <a:srgbClr val="FF0000"/>
                </a:solidFill>
                <a:latin typeface="Calibri" pitchFamily="34" charset="0"/>
              </a:rPr>
              <a:t>Djeca imaju </a:t>
            </a:r>
            <a:r>
              <a:rPr lang="hr-HR" b="1" dirty="0" smtClean="0">
                <a:solidFill>
                  <a:srgbClr val="FF0000"/>
                </a:solidFill>
                <a:latin typeface="Calibri" pitchFamily="34" charset="0"/>
              </a:rPr>
              <a:t>odgovornost prema sebi i drugima:</a:t>
            </a:r>
          </a:p>
          <a:p>
            <a:r>
              <a:rPr lang="hr-HR" sz="2400" dirty="0" smtClean="0">
                <a:latin typeface="Calibri" pitchFamily="34" charset="0"/>
              </a:rPr>
              <a:t>Brinuti se o zdravlju (prehrana, san, igra, odmor, higijena…)</a:t>
            </a:r>
          </a:p>
          <a:p>
            <a:r>
              <a:rPr lang="hr-HR" sz="2400" dirty="0" smtClean="0">
                <a:latin typeface="Calibri" pitchFamily="34" charset="0"/>
              </a:rPr>
              <a:t>Učiti u školi, pomoći drugima,</a:t>
            </a:r>
          </a:p>
          <a:p>
            <a:r>
              <a:rPr lang="hr-HR" sz="2400" dirty="0" smtClean="0">
                <a:latin typeface="Calibri" pitchFamily="34" charset="0"/>
              </a:rPr>
              <a:t>Ne sudjelovati u vrijeđanju, nasilju…</a:t>
            </a:r>
          </a:p>
          <a:p>
            <a:r>
              <a:rPr lang="hr-HR" sz="2400" dirty="0" smtClean="0">
                <a:latin typeface="Calibri" pitchFamily="34" charset="0"/>
              </a:rPr>
              <a:t>Suzdržati se  od nanošenja bilo kakvih vrsta ozljeda,</a:t>
            </a:r>
          </a:p>
          <a:p>
            <a:r>
              <a:rPr lang="hr-HR" sz="2400" dirty="0" smtClean="0">
                <a:latin typeface="Calibri" pitchFamily="34" charset="0"/>
              </a:rPr>
              <a:t>Poštivati različitosti druge djece,</a:t>
            </a:r>
          </a:p>
          <a:p>
            <a:r>
              <a:rPr lang="hr-HR" sz="2400" dirty="0" smtClean="0">
                <a:latin typeface="Calibri" pitchFamily="34" charset="0"/>
              </a:rPr>
              <a:t>Poštivati tuđe mišljenje,</a:t>
            </a:r>
          </a:p>
          <a:p>
            <a:r>
              <a:rPr lang="hr-HR" sz="2400" dirty="0" smtClean="0">
                <a:latin typeface="Calibri" pitchFamily="34" charset="0"/>
              </a:rPr>
              <a:t>Brinuti o okolišu,</a:t>
            </a:r>
          </a:p>
          <a:p>
            <a:r>
              <a:rPr lang="hr-HR" sz="2400" dirty="0" smtClean="0">
                <a:latin typeface="Calibri" pitchFamily="34" charset="0"/>
              </a:rPr>
              <a:t>……</a:t>
            </a:r>
          </a:p>
          <a:p>
            <a:pPr algn="ctr">
              <a:buNone/>
            </a:pPr>
            <a:r>
              <a:rPr lang="hr-HR" sz="2400" b="1" dirty="0" smtClean="0">
                <a:solidFill>
                  <a:srgbClr val="FF0000"/>
                </a:solidFill>
                <a:latin typeface="Calibri" pitchFamily="34" charset="0"/>
              </a:rPr>
              <a:t>Za koje pravo je vezana svaka odgovornost?</a:t>
            </a: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dirty="0" smtClean="0">
              <a:solidFill>
                <a:srgbClr val="FF0000"/>
              </a:solidFill>
            </a:endParaRPr>
          </a:p>
          <a:p>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00034" y="2071678"/>
            <a:ext cx="8229600" cy="1543048"/>
          </a:xfrm>
        </p:spPr>
        <p:txBody>
          <a:bodyPr/>
          <a:lstStyle/>
          <a:p>
            <a:pPr algn="ctr">
              <a:buNone/>
            </a:pPr>
            <a:r>
              <a:rPr lang="hr-HR" b="1" dirty="0" smtClean="0">
                <a:solidFill>
                  <a:srgbClr val="FF0000"/>
                </a:solidFill>
              </a:rPr>
              <a:t>NAUČITE SE POŠTOVATI </a:t>
            </a:r>
          </a:p>
          <a:p>
            <a:pPr algn="ctr">
              <a:buNone/>
            </a:pPr>
            <a:r>
              <a:rPr lang="hr-HR" b="1" dirty="0" smtClean="0">
                <a:solidFill>
                  <a:srgbClr val="FF0000"/>
                </a:solidFill>
              </a:rPr>
              <a:t>I ŠTITITI SVOJA I TUĐA PRAVA!</a:t>
            </a:r>
            <a:endParaRPr lang="hr-HR" b="1" dirty="0">
              <a:solidFill>
                <a:srgbClr val="FF0000"/>
              </a:solidFill>
            </a:endParaRPr>
          </a:p>
        </p:txBody>
      </p:sp>
      <p:pic>
        <p:nvPicPr>
          <p:cNvPr id="4" name="Picture 4" descr="znak"/>
          <p:cNvPicPr>
            <a:picLocks noChangeAspect="1" noChangeArrowheads="1"/>
          </p:cNvPicPr>
          <p:nvPr/>
        </p:nvPicPr>
        <p:blipFill>
          <a:blip r:embed="rId2" cstate="print"/>
          <a:srcRect/>
          <a:stretch>
            <a:fillRect/>
          </a:stretch>
        </p:blipFill>
        <p:spPr bwMode="auto">
          <a:xfrm>
            <a:off x="7596188" y="260350"/>
            <a:ext cx="1295400" cy="1295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sr-Latn-CS" dirty="0" smtClean="0">
                <a:latin typeface="Calibri" pitchFamily="34" charset="0"/>
              </a:rPr>
              <a:t>Što je pravo?</a:t>
            </a:r>
            <a:endParaRPr lang="sr-Latn-CS" dirty="0">
              <a:latin typeface="Calibri" pitchFamily="34" charset="0"/>
            </a:endParaRPr>
          </a:p>
        </p:txBody>
      </p:sp>
      <p:sp>
        <p:nvSpPr>
          <p:cNvPr id="3079" name="Rectangle 7"/>
          <p:cNvSpPr>
            <a:spLocks noGrp="1" noChangeArrowheads="1"/>
          </p:cNvSpPr>
          <p:nvPr>
            <p:ph type="body" idx="1"/>
          </p:nvPr>
        </p:nvSpPr>
        <p:spPr>
          <a:xfrm>
            <a:off x="428596" y="1214422"/>
            <a:ext cx="8229600" cy="4643470"/>
          </a:xfrm>
        </p:spPr>
        <p:txBody>
          <a:bodyPr/>
          <a:lstStyle/>
          <a:p>
            <a:pPr algn="ctr">
              <a:spcBef>
                <a:spcPts val="0"/>
              </a:spcBef>
              <a:buNone/>
            </a:pPr>
            <a:r>
              <a:rPr lang="hr-HR" b="1" dirty="0" smtClean="0">
                <a:solidFill>
                  <a:srgbClr val="FF0000"/>
                </a:solidFill>
                <a:latin typeface="Calibri" pitchFamily="34" charset="0"/>
              </a:rPr>
              <a:t>Pravo je </a:t>
            </a:r>
            <a:r>
              <a:rPr lang="hr-HR" b="1" u="sng" dirty="0" smtClean="0">
                <a:solidFill>
                  <a:srgbClr val="FF0000"/>
                </a:solidFill>
                <a:latin typeface="Calibri" pitchFamily="34" charset="0"/>
              </a:rPr>
              <a:t>potreba</a:t>
            </a:r>
            <a:r>
              <a:rPr lang="hr-HR" b="1" dirty="0" smtClean="0">
                <a:solidFill>
                  <a:srgbClr val="FF0000"/>
                </a:solidFill>
                <a:latin typeface="Calibri" pitchFamily="34" charset="0"/>
              </a:rPr>
              <a:t>. </a:t>
            </a:r>
          </a:p>
          <a:p>
            <a:pPr algn="ctr">
              <a:spcBef>
                <a:spcPts val="0"/>
              </a:spcBef>
              <a:buNone/>
            </a:pPr>
            <a:endParaRPr lang="hr-HR" sz="2400" b="1" dirty="0" smtClean="0">
              <a:solidFill>
                <a:srgbClr val="FF0000"/>
              </a:solidFill>
              <a:latin typeface="Calibri" pitchFamily="34" charset="0"/>
            </a:endParaRPr>
          </a:p>
          <a:p>
            <a:pPr>
              <a:spcBef>
                <a:spcPts val="0"/>
              </a:spcBef>
            </a:pPr>
            <a:r>
              <a:rPr lang="hr-HR" sz="2400" dirty="0" smtClean="0">
                <a:latin typeface="Calibri" pitchFamily="34" charset="0"/>
              </a:rPr>
              <a:t>Postoje osnovne stvari koje svi ljudi (veliki i mali) moraju imati kako bi zdravo, sigurno i lijepo živjeli. </a:t>
            </a:r>
          </a:p>
          <a:p>
            <a:pPr>
              <a:spcBef>
                <a:spcPts val="0"/>
              </a:spcBef>
            </a:pPr>
            <a:r>
              <a:rPr lang="hr-HR" sz="2400" dirty="0" smtClean="0">
                <a:latin typeface="Calibri" pitchFamily="34" charset="0"/>
              </a:rPr>
              <a:t>Primjer: svi trebamo jesti da bismo živjeli </a:t>
            </a:r>
            <a:r>
              <a:rPr lang="hr-HR" sz="2400" b="1" dirty="0" smtClean="0">
                <a:solidFill>
                  <a:srgbClr val="0070C0"/>
                </a:solidFill>
                <a:latin typeface="Calibri" pitchFamily="34" charset="0"/>
              </a:rPr>
              <a:t>(potreba)</a:t>
            </a:r>
          </a:p>
          <a:p>
            <a:pPr>
              <a:spcBef>
                <a:spcPts val="0"/>
              </a:spcBef>
              <a:buNone/>
            </a:pPr>
            <a:r>
              <a:rPr lang="hr-HR" sz="2400" dirty="0" smtClean="0">
                <a:latin typeface="Calibri" pitchFamily="34" charset="0"/>
              </a:rPr>
              <a:t>                    </a:t>
            </a:r>
            <a:r>
              <a:rPr lang="hr-HR" sz="2400" b="1" dirty="0" smtClean="0">
                <a:solidFill>
                  <a:srgbClr val="FF0000"/>
                </a:solidFill>
                <a:latin typeface="Calibri" pitchFamily="34" charset="0"/>
              </a:rPr>
              <a:t>zato</a:t>
            </a:r>
            <a:r>
              <a:rPr lang="hr-HR" sz="2400" dirty="0" smtClean="0">
                <a:latin typeface="Calibri" pitchFamily="34" charset="0"/>
              </a:rPr>
              <a:t> svi imamo </a:t>
            </a:r>
            <a:r>
              <a:rPr lang="hr-HR" sz="2400" b="1" dirty="0" smtClean="0">
                <a:solidFill>
                  <a:srgbClr val="0070C0"/>
                </a:solidFill>
                <a:latin typeface="Calibri" pitchFamily="34" charset="0"/>
              </a:rPr>
              <a:t>pravo</a:t>
            </a:r>
            <a:r>
              <a:rPr lang="hr-HR" sz="2400" dirty="0" smtClean="0">
                <a:latin typeface="Calibri" pitchFamily="34" charset="0"/>
              </a:rPr>
              <a:t> na zdravu i pravilnu prehranu </a:t>
            </a:r>
          </a:p>
          <a:p>
            <a:pPr>
              <a:spcBef>
                <a:spcPts val="0"/>
              </a:spcBef>
              <a:buNone/>
            </a:pPr>
            <a:endParaRPr lang="hr-HR" sz="2400" b="1" dirty="0" smtClean="0">
              <a:solidFill>
                <a:srgbClr val="FF0000"/>
              </a:solidFill>
              <a:latin typeface="Calibri" pitchFamily="34" charset="0"/>
            </a:endParaRPr>
          </a:p>
          <a:p>
            <a:pPr>
              <a:spcBef>
                <a:spcPts val="0"/>
              </a:spcBef>
              <a:buNone/>
            </a:pPr>
            <a:r>
              <a:rPr lang="hr-HR" sz="2400" b="1" dirty="0" smtClean="0">
                <a:solidFill>
                  <a:srgbClr val="FF0000"/>
                </a:solidFill>
                <a:latin typeface="Calibri" pitchFamily="34" charset="0"/>
              </a:rPr>
              <a:t>Što su potrebe? </a:t>
            </a:r>
          </a:p>
          <a:p>
            <a:pPr>
              <a:spcBef>
                <a:spcPts val="0"/>
              </a:spcBef>
            </a:pPr>
            <a:r>
              <a:rPr lang="hr-HR" sz="2400" b="1" dirty="0" smtClean="0">
                <a:latin typeface="Calibri" pitchFamily="34" charset="0"/>
              </a:rPr>
              <a:t>Potreba</a:t>
            </a:r>
            <a:r>
              <a:rPr lang="hr-HR" sz="2400" dirty="0" smtClean="0">
                <a:latin typeface="Calibri" pitchFamily="34" charset="0"/>
              </a:rPr>
              <a:t> je nešto bez čega ne možemo ili nam je                   jako teško živjeti. </a:t>
            </a:r>
          </a:p>
          <a:p>
            <a:pPr>
              <a:spcBef>
                <a:spcPts val="0"/>
              </a:spcBef>
              <a:buNone/>
            </a:pPr>
            <a:r>
              <a:rPr lang="hr-HR" sz="2400" dirty="0" smtClean="0">
                <a:latin typeface="Calibri" pitchFamily="34" charset="0"/>
              </a:rPr>
              <a:t>            Nabrojite neke vaše osnovne potrebe.</a:t>
            </a:r>
          </a:p>
        </p:txBody>
      </p:sp>
      <p:sp>
        <p:nvSpPr>
          <p:cNvPr id="4" name="Strelica udesno 3"/>
          <p:cNvSpPr/>
          <p:nvPr/>
        </p:nvSpPr>
        <p:spPr>
          <a:xfrm>
            <a:off x="857224" y="514351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9">
                                            <p:txEl>
                                              <p:pRg st="7" end="7"/>
                                            </p:txEl>
                                          </p:spTgt>
                                        </p:tgtEl>
                                        <p:attrNameLst>
                                          <p:attrName>style.visibility</p:attrName>
                                        </p:attrNameLst>
                                      </p:cBhvr>
                                      <p:to>
                                        <p:strVal val="visible"/>
                                      </p:to>
                                    </p:set>
                                    <p:animEffect transition="in" filter="box(in)">
                                      <p:cBhvr>
                                        <p:cTn id="7" dur="500"/>
                                        <p:tgtEl>
                                          <p:spTgt spid="3079">
                                            <p:txEl>
                                              <p:pRg st="7" end="7"/>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079">
                                            <p:txEl>
                                              <p:pRg st="8" end="8"/>
                                            </p:txEl>
                                          </p:spTgt>
                                        </p:tgtEl>
                                        <p:attrNameLst>
                                          <p:attrName>style.visibility</p:attrName>
                                        </p:attrNameLst>
                                      </p:cBhvr>
                                      <p:to>
                                        <p:strVal val="visible"/>
                                      </p:to>
                                    </p:set>
                                    <p:animEffect transition="in" filter="box(in)">
                                      <p:cBhvr>
                                        <p:cTn id="10"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Povezanost  prava i potreba</a:t>
            </a:r>
            <a:endParaRPr lang="hr-HR" dirty="0"/>
          </a:p>
        </p:txBody>
      </p:sp>
      <p:sp>
        <p:nvSpPr>
          <p:cNvPr id="3" name="Rezervirano mjesto sadržaja 2"/>
          <p:cNvSpPr>
            <a:spLocks noGrp="1"/>
          </p:cNvSpPr>
          <p:nvPr>
            <p:ph idx="1"/>
          </p:nvPr>
        </p:nvSpPr>
        <p:spPr>
          <a:xfrm>
            <a:off x="428596" y="1571612"/>
            <a:ext cx="8229600" cy="4525963"/>
          </a:xfrm>
        </p:spPr>
        <p:txBody>
          <a:bodyPr/>
          <a:lstStyle/>
          <a:p>
            <a:pPr>
              <a:buNone/>
            </a:pPr>
            <a:r>
              <a:rPr lang="hr-HR" sz="2400" b="1" dirty="0" smtClean="0">
                <a:solidFill>
                  <a:srgbClr val="FF0000"/>
                </a:solidFill>
                <a:latin typeface="Calibri" pitchFamily="34" charset="0"/>
              </a:rPr>
              <a:t>Potrebe za:</a:t>
            </a:r>
          </a:p>
          <a:p>
            <a:pPr>
              <a:spcBef>
                <a:spcPts val="0"/>
              </a:spcBef>
            </a:pPr>
            <a:r>
              <a:rPr lang="hr-HR" sz="2400" dirty="0" smtClean="0">
                <a:latin typeface="Calibri" pitchFamily="34" charset="0"/>
              </a:rPr>
              <a:t>Hranom, vodom, </a:t>
            </a:r>
          </a:p>
          <a:p>
            <a:pPr>
              <a:spcBef>
                <a:spcPts val="0"/>
              </a:spcBef>
            </a:pPr>
            <a:r>
              <a:rPr lang="hr-HR" sz="2400" dirty="0" smtClean="0">
                <a:latin typeface="Calibri" pitchFamily="34" charset="0"/>
              </a:rPr>
              <a:t>Domom, mjestom za spavanje,</a:t>
            </a:r>
          </a:p>
          <a:p>
            <a:pPr>
              <a:spcBef>
                <a:spcPts val="0"/>
              </a:spcBef>
            </a:pPr>
            <a:r>
              <a:rPr lang="hr-HR" sz="2400" dirty="0" smtClean="0">
                <a:latin typeface="Calibri" pitchFamily="34" charset="0"/>
              </a:rPr>
              <a:t>Odmorom, igrom, slobodnim vremenom,</a:t>
            </a:r>
          </a:p>
          <a:p>
            <a:pPr>
              <a:spcBef>
                <a:spcPts val="0"/>
              </a:spcBef>
            </a:pPr>
            <a:r>
              <a:rPr lang="hr-HR" sz="2400" dirty="0" smtClean="0">
                <a:latin typeface="Calibri" pitchFamily="34" charset="0"/>
              </a:rPr>
              <a:t>Zdravljem, </a:t>
            </a:r>
          </a:p>
          <a:p>
            <a:pPr>
              <a:spcBef>
                <a:spcPts val="0"/>
              </a:spcBef>
            </a:pPr>
            <a:r>
              <a:rPr lang="hr-HR" sz="2400" dirty="0" smtClean="0">
                <a:latin typeface="Calibri" pitchFamily="34" charset="0"/>
              </a:rPr>
              <a:t>Obrazovanjem,</a:t>
            </a:r>
          </a:p>
          <a:p>
            <a:pPr>
              <a:spcBef>
                <a:spcPts val="0"/>
              </a:spcBef>
            </a:pPr>
            <a:r>
              <a:rPr lang="hr-HR" sz="2400" dirty="0" smtClean="0">
                <a:latin typeface="Calibri" pitchFamily="34" charset="0"/>
              </a:rPr>
              <a:t>Ljubavlju, pažnjom,</a:t>
            </a:r>
          </a:p>
          <a:p>
            <a:pPr>
              <a:spcBef>
                <a:spcPts val="0"/>
              </a:spcBef>
            </a:pPr>
            <a:r>
              <a:rPr lang="hr-HR" sz="2400" dirty="0" err="1" smtClean="0">
                <a:latin typeface="Calibri" pitchFamily="34" charset="0"/>
              </a:rPr>
              <a:t>.....</a:t>
            </a:r>
            <a:r>
              <a:rPr lang="hr-HR" sz="2400" dirty="0" smtClean="0">
                <a:latin typeface="Calibri" pitchFamily="34" charset="0"/>
              </a:rPr>
              <a:t>.</a:t>
            </a:r>
          </a:p>
          <a:p>
            <a:pPr>
              <a:spcBef>
                <a:spcPts val="0"/>
              </a:spcBef>
            </a:pPr>
            <a:endParaRPr lang="hr-HR" sz="2400" dirty="0" smtClean="0">
              <a:latin typeface="Calibri" pitchFamily="34" charset="0"/>
            </a:endParaRPr>
          </a:p>
          <a:p>
            <a:pPr>
              <a:spcBef>
                <a:spcPts val="0"/>
              </a:spcBef>
              <a:buNone/>
            </a:pPr>
            <a:r>
              <a:rPr lang="hr-HR" sz="2400" dirty="0" smtClean="0">
                <a:solidFill>
                  <a:srgbClr val="FF0000"/>
                </a:solidFill>
              </a:rPr>
              <a:t>Zašto postoje prava? </a:t>
            </a:r>
          </a:p>
          <a:p>
            <a:pPr algn="ctr">
              <a:spcBef>
                <a:spcPts val="0"/>
              </a:spcBef>
              <a:buNone/>
            </a:pPr>
            <a:r>
              <a:rPr lang="hr-HR" sz="2400" b="1" dirty="0" smtClean="0">
                <a:solidFill>
                  <a:srgbClr val="0070C0"/>
                </a:solidFill>
              </a:rPr>
              <a:t>Prava postoje da bi osigurala zadovoljavanje </a:t>
            </a:r>
          </a:p>
          <a:p>
            <a:pPr algn="ctr">
              <a:spcBef>
                <a:spcPts val="0"/>
              </a:spcBef>
              <a:buNone/>
            </a:pPr>
            <a:r>
              <a:rPr lang="hr-HR" sz="2400" b="1" dirty="0" smtClean="0">
                <a:solidFill>
                  <a:srgbClr val="0070C0"/>
                </a:solidFill>
              </a:rPr>
              <a:t>temeljnih potreba.</a:t>
            </a:r>
          </a:p>
          <a:p>
            <a:pPr>
              <a:spcBef>
                <a:spcPts val="0"/>
              </a:spcBef>
            </a:pPr>
            <a:endParaRPr lang="hr-HR" sz="2400" dirty="0" smtClean="0">
              <a:latin typeface="Calibri" pitchFamily="34" charset="0"/>
            </a:endParaRPr>
          </a:p>
          <a:p>
            <a:pPr>
              <a:spcBef>
                <a:spcPts val="0"/>
              </a:spcBef>
            </a:pPr>
            <a:endParaRPr lang="hr-HR" sz="2400" dirty="0" smtClean="0">
              <a:latin typeface="Calibri" pitchFamily="34" charset="0"/>
            </a:endParaRPr>
          </a:p>
          <a:p>
            <a:pPr>
              <a:spcBef>
                <a:spcPts val="0"/>
              </a:spcBef>
            </a:pPr>
            <a:endParaRPr lang="hr-HR" sz="2400" dirty="0" smtClean="0">
              <a:latin typeface="Calibri" pitchFamily="34" charset="0"/>
            </a:endParaRPr>
          </a:p>
          <a:p>
            <a:pPr>
              <a:buNone/>
            </a:pPr>
            <a:r>
              <a:rPr lang="hr-HR" sz="2400" dirty="0" smtClean="0"/>
              <a:t> </a:t>
            </a:r>
            <a:endParaRPr lang="hr-H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ox(in)">
                                      <p:cBhvr>
                                        <p:cTn id="7" dur="500"/>
                                        <p:tgtEl>
                                          <p:spTgt spid="3">
                                            <p:txEl>
                                              <p:pRg st="10" end="1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box(in)">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sr-Latn-CS" dirty="0" smtClean="0">
                <a:latin typeface="Calibri" pitchFamily="34" charset="0"/>
              </a:rPr>
              <a:t>Zašto postoje prava </a:t>
            </a:r>
            <a:r>
              <a:rPr lang="sr-Latn-CS" dirty="0" smtClean="0">
                <a:solidFill>
                  <a:srgbClr val="FF0000"/>
                </a:solidFill>
                <a:latin typeface="Calibri" pitchFamily="34" charset="0"/>
              </a:rPr>
              <a:t>djece</a:t>
            </a:r>
            <a:r>
              <a:rPr lang="sr-Latn-CS" dirty="0" smtClean="0">
                <a:latin typeface="Calibri" pitchFamily="34" charset="0"/>
              </a:rPr>
              <a:t>?</a:t>
            </a:r>
            <a:endParaRPr lang="sr-Latn-CS" dirty="0">
              <a:latin typeface="Calibri" pitchFamily="34" charset="0"/>
            </a:endParaRPr>
          </a:p>
        </p:txBody>
      </p:sp>
      <p:sp>
        <p:nvSpPr>
          <p:cNvPr id="2054" name="Rectangle 6"/>
          <p:cNvSpPr>
            <a:spLocks noGrp="1" noChangeArrowheads="1"/>
          </p:cNvSpPr>
          <p:nvPr>
            <p:ph type="body" idx="1"/>
          </p:nvPr>
        </p:nvSpPr>
        <p:spPr/>
        <p:txBody>
          <a:bodyPr/>
          <a:lstStyle/>
          <a:p>
            <a:r>
              <a:rPr lang="hr-HR" sz="2400" dirty="0" smtClean="0">
                <a:latin typeface="Calibri" pitchFamily="34" charset="0"/>
              </a:rPr>
              <a:t>Zbog svoje životne dobi djeca su upućena na pomoć odraslih koji ih moraju štititi i pomagati im u odrastanju.</a:t>
            </a:r>
          </a:p>
          <a:p>
            <a:r>
              <a:rPr lang="hr-HR" sz="2400" dirty="0" smtClean="0">
                <a:latin typeface="Calibri" pitchFamily="34" charset="0"/>
              </a:rPr>
              <a:t>Dječja prava su </a:t>
            </a:r>
            <a:r>
              <a:rPr lang="hr-HR" sz="2400" b="1" dirty="0" smtClean="0">
                <a:latin typeface="Calibri" pitchFamily="34" charset="0"/>
              </a:rPr>
              <a:t>ljudska</a:t>
            </a:r>
            <a:r>
              <a:rPr lang="hr-HR" sz="2400" dirty="0" smtClean="0">
                <a:latin typeface="Calibri" pitchFamily="34" charset="0"/>
              </a:rPr>
              <a:t> prava i odnose se na svu djecu do 18. godine starosti. </a:t>
            </a:r>
          </a:p>
          <a:p>
            <a:r>
              <a:rPr lang="hr-HR" sz="2400" dirty="0" smtClean="0">
                <a:latin typeface="Calibri" pitchFamily="34" charset="0"/>
              </a:rPr>
              <a:t>Dječja prava su posebno izdvojena i naglašena zbog toga što je ovo razdoblje posebno važno u životu svake osobe. Kršenje prava u toj dobi može negativno utjecati na cijeli budući život osobe.</a:t>
            </a:r>
          </a:p>
          <a:p>
            <a:r>
              <a:rPr lang="hr-HR" sz="2400" dirty="0" smtClean="0">
                <a:latin typeface="Calibri" pitchFamily="34" charset="0"/>
              </a:rPr>
              <a:t>U svim dijelovima svijeta djeca nemaju ista prava.</a:t>
            </a:r>
          </a:p>
          <a:p>
            <a:r>
              <a:rPr lang="hr-HR" sz="2400" dirty="0" smtClean="0">
                <a:latin typeface="Calibri" pitchFamily="34" charset="0"/>
              </a:rPr>
              <a:t>U nekim zemljama se ozbiljno krše dječja prava.</a:t>
            </a:r>
          </a:p>
          <a:p>
            <a:pPr>
              <a:buNone/>
            </a:pPr>
            <a:r>
              <a:rPr lang="hr-HR" sz="2400" dirty="0" smtClean="0">
                <a:latin typeface="Calibri" pitchFamily="34" charset="0"/>
              </a:rPr>
              <a:t>                            </a:t>
            </a:r>
            <a:r>
              <a:rPr lang="hr-HR" sz="2400" dirty="0" err="1" smtClean="0">
                <a:latin typeface="Calibri" pitchFamily="34" charset="0"/>
              </a:rPr>
              <a:t>npr</a:t>
            </a:r>
            <a:r>
              <a:rPr lang="hr-HR" sz="2400" dirty="0" smtClean="0">
                <a:latin typeface="Calibri" pitchFamily="34" charset="0"/>
              </a:rPr>
              <a:t>.</a:t>
            </a:r>
          </a:p>
          <a:p>
            <a:endParaRPr lang="sr-Latn-CS" sz="2400" dirty="0">
              <a:latin typeface="Calibri" pitchFamily="34" charset="0"/>
            </a:endParaRPr>
          </a:p>
        </p:txBody>
      </p:sp>
      <p:sp>
        <p:nvSpPr>
          <p:cNvPr id="6" name="Strelica udesno 5"/>
          <p:cNvSpPr/>
          <p:nvPr/>
        </p:nvSpPr>
        <p:spPr>
          <a:xfrm>
            <a:off x="4714876" y="5786454"/>
            <a:ext cx="1214446" cy="5715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box(in)">
                                      <p:cBhvr>
                                        <p:cTn id="7" dur="5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box(in)">
                                      <p:cBhvr>
                                        <p:cTn id="12" dur="500"/>
                                        <p:tgtEl>
                                          <p:spTgt spid="20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box(in)">
                                      <p:cBhvr>
                                        <p:cTn id="17" dur="500"/>
                                        <p:tgtEl>
                                          <p:spTgt spid="20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4">
                                            <p:txEl>
                                              <p:pRg st="3" end="3"/>
                                            </p:txEl>
                                          </p:spTgt>
                                        </p:tgtEl>
                                        <p:attrNameLst>
                                          <p:attrName>style.visibility</p:attrName>
                                        </p:attrNameLst>
                                      </p:cBhvr>
                                      <p:to>
                                        <p:strVal val="visible"/>
                                      </p:to>
                                    </p:set>
                                    <p:animEffect transition="in" filter="box(in)">
                                      <p:cBhvr>
                                        <p:cTn id="22" dur="500"/>
                                        <p:tgtEl>
                                          <p:spTgt spid="20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4">
                                            <p:txEl>
                                              <p:pRg st="4" end="4"/>
                                            </p:txEl>
                                          </p:spTgt>
                                        </p:tgtEl>
                                        <p:attrNameLst>
                                          <p:attrName>style.visibility</p:attrName>
                                        </p:attrNameLst>
                                      </p:cBhvr>
                                      <p:to>
                                        <p:strVal val="visible"/>
                                      </p:to>
                                    </p:set>
                                    <p:animEffect transition="in" filter="box(in)">
                                      <p:cBhvr>
                                        <p:cTn id="27" dur="500"/>
                                        <p:tgtEl>
                                          <p:spTgt spid="20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4">
                                            <p:txEl>
                                              <p:pRg st="5" end="5"/>
                                            </p:txEl>
                                          </p:spTgt>
                                        </p:tgtEl>
                                        <p:attrNameLst>
                                          <p:attrName>style.visibility</p:attrName>
                                        </p:attrNameLst>
                                      </p:cBhvr>
                                      <p:to>
                                        <p:strVal val="visible"/>
                                      </p:to>
                                    </p:set>
                                    <p:animEffect transition="in" filter="box(in)">
                                      <p:cBhvr>
                                        <p:cTn id="32" dur="500"/>
                                        <p:tgtEl>
                                          <p:spTgt spid="20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2400" dirty="0" smtClean="0"/>
              <a:t>Nepal, </a:t>
            </a:r>
            <a:r>
              <a:rPr lang="hr-HR" sz="2400" dirty="0" err="1" smtClean="0"/>
              <a:t>Katmandu</a:t>
            </a:r>
            <a:r>
              <a:rPr lang="hr-HR" sz="2400" dirty="0" smtClean="0"/>
              <a:t>. Indira, 7.godina, radi u rudniku granita, od treće godine i to 6 sati dnevno. </a:t>
            </a:r>
            <a:r>
              <a:rPr lang="hr-HR" sz="2400" dirty="0"/>
              <a:t>Ž</a:t>
            </a:r>
            <a:r>
              <a:rPr lang="hr-HR" sz="2400" dirty="0" smtClean="0"/>
              <a:t>ivi u kući od jedne sobe s roditeljima, bratom i sestrom.</a:t>
            </a:r>
            <a:endParaRPr lang="hr-HR" sz="2400" dirty="0"/>
          </a:p>
        </p:txBody>
      </p:sp>
      <p:pic>
        <p:nvPicPr>
          <p:cNvPr id="4" name="Rezervirano mjesto sadržaja 3" descr="where-children-sleep5.png"/>
          <p:cNvPicPr>
            <a:picLocks noGrp="1" noChangeAspect="1"/>
          </p:cNvPicPr>
          <p:nvPr>
            <p:ph idx="1"/>
          </p:nvPr>
        </p:nvPicPr>
        <p:blipFill>
          <a:blip r:embed="rId2" cstate="print"/>
          <a:stretch>
            <a:fillRect/>
          </a:stretch>
        </p:blipFill>
        <p:spPr>
          <a:xfrm>
            <a:off x="857224" y="1857364"/>
            <a:ext cx="5705119" cy="35719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Okolica Rima.  Nema imena. Izbjeglica iz Rumunjske.</a:t>
            </a:r>
            <a:endParaRPr lang="hr-HR" sz="2400" dirty="0"/>
          </a:p>
        </p:txBody>
      </p:sp>
      <p:pic>
        <p:nvPicPr>
          <p:cNvPr id="4" name="Rezervirano mjesto sadržaja 3" descr="wcs_still2.jpg"/>
          <p:cNvPicPr>
            <a:picLocks noGrp="1" noChangeAspect="1"/>
          </p:cNvPicPr>
          <p:nvPr>
            <p:ph idx="1"/>
          </p:nvPr>
        </p:nvPicPr>
        <p:blipFill>
          <a:blip r:embed="rId2" cstate="print"/>
          <a:stretch>
            <a:fillRect/>
          </a:stretch>
        </p:blipFill>
        <p:spPr>
          <a:xfrm>
            <a:off x="714348" y="1428736"/>
            <a:ext cx="6038545" cy="37611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t-BR" sz="2400" dirty="0" smtClean="0"/>
              <a:t>Alex, 9, Rio de Janeiro, Brazil</a:t>
            </a:r>
            <a:r>
              <a:rPr lang="hr-HR" sz="2400" dirty="0" smtClean="0"/>
              <a:t/>
            </a:r>
            <a:br>
              <a:rPr lang="hr-HR" sz="2400" dirty="0" smtClean="0"/>
            </a:br>
            <a:r>
              <a:rPr lang="hr-HR" sz="2400" dirty="0" smtClean="0"/>
              <a:t>(kad ne pada kiša spava na kauču)</a:t>
            </a:r>
            <a:endParaRPr lang="hr-HR" sz="2400" dirty="0"/>
          </a:p>
        </p:txBody>
      </p:sp>
      <p:pic>
        <p:nvPicPr>
          <p:cNvPr id="6" name="Rezervirano mjesto sadržaja 5" descr="where-children-sleep-15.jpg"/>
          <p:cNvPicPr>
            <a:picLocks noGrp="1" noChangeAspect="1"/>
          </p:cNvPicPr>
          <p:nvPr>
            <p:ph idx="1"/>
          </p:nvPr>
        </p:nvPicPr>
        <p:blipFill>
          <a:blip r:embed="rId2" cstate="print"/>
          <a:stretch>
            <a:fillRect/>
          </a:stretch>
        </p:blipFill>
        <p:spPr>
          <a:xfrm>
            <a:off x="357158" y="1571612"/>
            <a:ext cx="6701942" cy="419510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400" dirty="0" smtClean="0">
                <a:latin typeface="+mn-lt"/>
              </a:rPr>
              <a:t>Afganistan</a:t>
            </a:r>
            <a:br>
              <a:rPr lang="hr-HR" sz="2400" dirty="0" smtClean="0">
                <a:latin typeface="+mn-lt"/>
              </a:rPr>
            </a:br>
            <a:r>
              <a:rPr lang="hr-HR" sz="2400" dirty="0" smtClean="0">
                <a:latin typeface="+mn-lt"/>
              </a:rPr>
              <a:t>11 godina, vojnik </a:t>
            </a:r>
            <a:endParaRPr lang="hr-HR" sz="2400" dirty="0">
              <a:latin typeface="+mn-lt"/>
            </a:endParaRPr>
          </a:p>
        </p:txBody>
      </p:sp>
      <p:pic>
        <p:nvPicPr>
          <p:cNvPr id="1026" name="Picture 2" descr="http://www.rawa.org/temp/runews/data/upimages/child_soldier.jpg"/>
          <p:cNvPicPr>
            <a:picLocks noChangeAspect="1" noChangeArrowheads="1"/>
          </p:cNvPicPr>
          <p:nvPr/>
        </p:nvPicPr>
        <p:blipFill>
          <a:blip r:embed="rId2"/>
          <a:srcRect/>
          <a:stretch>
            <a:fillRect/>
          </a:stretch>
        </p:blipFill>
        <p:spPr bwMode="auto">
          <a:xfrm>
            <a:off x="1285852" y="1928802"/>
            <a:ext cx="4857784" cy="35461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r-Latn-CS" sz="4000" dirty="0" smtClean="0">
                <a:solidFill>
                  <a:srgbClr val="FF0000"/>
                </a:solidFill>
                <a:latin typeface="Calibri" pitchFamily="34" charset="0"/>
              </a:rPr>
              <a:t>Kršenje dječjih prava i Konvencija o pravima djece</a:t>
            </a:r>
            <a:endParaRPr lang="sr-Latn-CS" sz="4000" dirty="0">
              <a:solidFill>
                <a:srgbClr val="FF0000"/>
              </a:solidFill>
              <a:latin typeface="Calibri" pitchFamily="34" charset="0"/>
            </a:endParaRPr>
          </a:p>
        </p:txBody>
      </p:sp>
      <p:sp>
        <p:nvSpPr>
          <p:cNvPr id="15363" name="Rectangle 3"/>
          <p:cNvSpPr>
            <a:spLocks noGrp="1" noChangeArrowheads="1"/>
          </p:cNvSpPr>
          <p:nvPr>
            <p:ph type="body" idx="1"/>
          </p:nvPr>
        </p:nvSpPr>
        <p:spPr>
          <a:xfrm>
            <a:off x="214282" y="1428736"/>
            <a:ext cx="8229600" cy="5000660"/>
          </a:xfrm>
        </p:spPr>
        <p:txBody>
          <a:bodyPr/>
          <a:lstStyle/>
          <a:p>
            <a:pPr marL="542925" indent="-276225" defTabSz="361950">
              <a:buFont typeface="Wingdings" pitchFamily="2" charset="2"/>
              <a:buChar char="ü"/>
            </a:pPr>
            <a:r>
              <a:rPr lang="hr-HR" sz="2400" dirty="0" smtClean="0">
                <a:solidFill>
                  <a:srgbClr val="002060"/>
                </a:solidFill>
                <a:latin typeface="Calibri" pitchFamily="34" charset="0"/>
              </a:rPr>
              <a:t>U nekim zemljama (Brazil) djeca mlađa od 8 godina rade u tvornici.</a:t>
            </a:r>
          </a:p>
          <a:p>
            <a:pPr marL="542925" indent="-276225" defTabSz="361950">
              <a:buFont typeface="Wingdings" pitchFamily="2" charset="2"/>
              <a:buChar char="ü"/>
            </a:pPr>
            <a:r>
              <a:rPr lang="hr-HR" sz="2400" dirty="0" smtClean="0">
                <a:solidFill>
                  <a:srgbClr val="002060"/>
                </a:solidFill>
                <a:latin typeface="Calibri" pitchFamily="34" charset="0"/>
              </a:rPr>
              <a:t>Ima zemalja u kojima nije obvezno da djeca idu u školu, posebno djevojčice.</a:t>
            </a:r>
          </a:p>
          <a:p>
            <a:pPr marL="542925" indent="-276225" defTabSz="361950">
              <a:buFont typeface="Wingdings" pitchFamily="2" charset="2"/>
              <a:buChar char="ü"/>
            </a:pPr>
            <a:r>
              <a:rPr lang="hr-HR" sz="2400" dirty="0" smtClean="0">
                <a:solidFill>
                  <a:srgbClr val="002060"/>
                </a:solidFill>
                <a:latin typeface="Calibri" pitchFamily="34" charset="0"/>
              </a:rPr>
              <a:t>U nekim zemljama dječaci već s 12 godina postaju vojnici i idu u rat. </a:t>
            </a:r>
          </a:p>
          <a:p>
            <a:pPr marL="542925" indent="-276225" defTabSz="361950">
              <a:buFont typeface="Wingdings" pitchFamily="2" charset="2"/>
              <a:buChar char="ü"/>
            </a:pPr>
            <a:r>
              <a:rPr lang="hr-HR" sz="2400" dirty="0" smtClean="0">
                <a:solidFill>
                  <a:srgbClr val="002060"/>
                </a:solidFill>
                <a:latin typeface="Calibri" pitchFamily="34" charset="0"/>
              </a:rPr>
              <a:t>Puno djece u svijetu umire od gladi.</a:t>
            </a:r>
          </a:p>
          <a:p>
            <a:pPr marL="542925" indent="-276225" defTabSz="361950">
              <a:buNone/>
            </a:pPr>
            <a:endParaRPr lang="hr-HR" sz="2400" dirty="0" smtClean="0">
              <a:solidFill>
                <a:srgbClr val="002060"/>
              </a:solidFill>
              <a:latin typeface="Calibri" pitchFamily="34" charset="0"/>
            </a:endParaRPr>
          </a:p>
          <a:p>
            <a:pPr>
              <a:spcBef>
                <a:spcPts val="0"/>
              </a:spcBef>
              <a:buNone/>
            </a:pPr>
            <a:r>
              <a:rPr lang="hr-HR" sz="2400" dirty="0" smtClean="0">
                <a:latin typeface="Calibri" pitchFamily="34" charset="0"/>
              </a:rPr>
              <a:t>Zato su se gotovo sve države svijeta zajednički dogovorile </a:t>
            </a:r>
          </a:p>
          <a:p>
            <a:pPr>
              <a:spcBef>
                <a:spcPts val="0"/>
              </a:spcBef>
              <a:buNone/>
            </a:pPr>
            <a:r>
              <a:rPr lang="hr-HR" sz="2400" dirty="0" smtClean="0">
                <a:latin typeface="Calibri" pitchFamily="34" charset="0"/>
              </a:rPr>
              <a:t>da će poštivati i štititi jednaka prava djece. </a:t>
            </a:r>
          </a:p>
          <a:p>
            <a:pPr>
              <a:spcBef>
                <a:spcPts val="0"/>
              </a:spcBef>
              <a:buNone/>
            </a:pPr>
            <a:r>
              <a:rPr lang="hr-HR" sz="2400" dirty="0" smtClean="0">
                <a:latin typeface="Calibri" pitchFamily="34" charset="0"/>
              </a:rPr>
              <a:t>Ta prava su napisali u dokumentu koji se zove </a:t>
            </a:r>
          </a:p>
          <a:p>
            <a:pPr>
              <a:spcBef>
                <a:spcPts val="0"/>
              </a:spcBef>
              <a:buNone/>
            </a:pPr>
            <a:r>
              <a:rPr lang="hr-HR" sz="2400" b="1" dirty="0" smtClean="0">
                <a:latin typeface="Calibri" pitchFamily="34" charset="0"/>
              </a:rPr>
              <a:t>                   Konvencija o pravima djeteta.</a:t>
            </a:r>
            <a:endParaRPr lang="sr-Latn-CS" sz="24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617</Words>
  <Application>Microsoft Office PowerPoint</Application>
  <PresentationFormat>Prikaz na zaslonu (4:3)</PresentationFormat>
  <Paragraphs>103</Paragraphs>
  <Slides>18</Slides>
  <Notes>0</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Diseño predeterminado</vt:lpstr>
      <vt:lpstr>POTREBE, PRAVA I ODGOVORNOSTI</vt:lpstr>
      <vt:lpstr>Što je pravo?</vt:lpstr>
      <vt:lpstr>Povezanost  prava i potreba</vt:lpstr>
      <vt:lpstr>Zašto postoje prava djece?</vt:lpstr>
      <vt:lpstr>Nepal, Katmandu. Indira, 7.godina, radi u rudniku granita, od treće godine i to 6 sati dnevno. Živi u kući od jedne sobe s roditeljima, bratom i sestrom.</vt:lpstr>
      <vt:lpstr>Okolica Rima.  Nema imena. Izbjeglica iz Rumunjske.</vt:lpstr>
      <vt:lpstr>Alex, 9, Rio de Janeiro, Brazil (kad ne pada kiša spava na kauču)</vt:lpstr>
      <vt:lpstr>Afganistan 11 godina, vojnik </vt:lpstr>
      <vt:lpstr>Kršenje dječjih prava i Konvencija o pravima djece</vt:lpstr>
      <vt:lpstr>Što sadrži Konvencija?</vt:lpstr>
      <vt:lpstr>Najvažnija prava djece</vt:lpstr>
      <vt:lpstr>Najvažnija prava djece</vt:lpstr>
      <vt:lpstr>Najvažnija prava djece</vt:lpstr>
      <vt:lpstr>PowerPointova prezentacija</vt:lpstr>
      <vt:lpstr>PowerPointova prezentacija</vt:lpstr>
      <vt:lpstr>PowerPointova prezentacija</vt:lpstr>
      <vt:lpstr>Koje su obveze djece, kako oni mogu štititi svoja prava ali i prava svojih prijatelja?</vt:lpstr>
      <vt:lpstr>PowerPointova prezentacija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djelatnik</cp:lastModifiedBy>
  <cp:revision>68</cp:revision>
  <cp:lastPrinted>2018-09-24T10:20:00Z</cp:lastPrinted>
  <dcterms:created xsi:type="dcterms:W3CDTF">2009-09-08T02:07:17Z</dcterms:created>
  <dcterms:modified xsi:type="dcterms:W3CDTF">2018-09-24T10:20:17Z</dcterms:modified>
</cp:coreProperties>
</file>